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2"/>
  </p:notesMasterIdLst>
  <p:handoutMasterIdLst>
    <p:handoutMasterId r:id="rId33"/>
  </p:handoutMasterIdLst>
  <p:sldIdLst>
    <p:sldId id="256" r:id="rId2"/>
    <p:sldId id="294" r:id="rId3"/>
    <p:sldId id="299" r:id="rId4"/>
    <p:sldId id="300" r:id="rId5"/>
    <p:sldId id="305" r:id="rId6"/>
    <p:sldId id="306" r:id="rId7"/>
    <p:sldId id="307" r:id="rId8"/>
    <p:sldId id="264" r:id="rId9"/>
    <p:sldId id="265" r:id="rId10"/>
    <p:sldId id="288" r:id="rId11"/>
    <p:sldId id="287" r:id="rId12"/>
    <p:sldId id="289" r:id="rId13"/>
    <p:sldId id="272" r:id="rId14"/>
    <p:sldId id="273" r:id="rId15"/>
    <p:sldId id="275" r:id="rId16"/>
    <p:sldId id="276" r:id="rId17"/>
    <p:sldId id="277" r:id="rId18"/>
    <p:sldId id="278" r:id="rId19"/>
    <p:sldId id="279" r:id="rId20"/>
    <p:sldId id="293" r:id="rId21"/>
    <p:sldId id="304" r:id="rId22"/>
    <p:sldId id="290" r:id="rId23"/>
    <p:sldId id="291" r:id="rId24"/>
    <p:sldId id="292" r:id="rId25"/>
    <p:sldId id="295" r:id="rId26"/>
    <p:sldId id="296" r:id="rId27"/>
    <p:sldId id="297" r:id="rId28"/>
    <p:sldId id="301" r:id="rId29"/>
    <p:sldId id="303" r:id="rId30"/>
    <p:sldId id="298"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FF0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75" autoAdjust="0"/>
  </p:normalViewPr>
  <p:slideViewPr>
    <p:cSldViewPr>
      <p:cViewPr varScale="1">
        <p:scale>
          <a:sx n="78" d="100"/>
          <a:sy n="78" d="100"/>
        </p:scale>
        <p:origin x="-92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73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73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73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B1FF568-324A-47A7-9236-997FA4442C8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27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27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D800624-873C-4E00-8964-C7B2F658DDA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sp>
        <p:nvSpPr>
          <p:cNvPr id="4" name="AutoShape 6"/>
          <p:cNvSpPr>
            <a:spLocks noChangeArrowheads="1"/>
          </p:cNvSpPr>
          <p:nvPr/>
        </p:nvSpPr>
        <p:spPr bwMode="auto">
          <a:xfrm>
            <a:off x="457200" y="2286000"/>
            <a:ext cx="8305800" cy="1295400"/>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dist="117088" dir="4648272" algn="ctr" rotWithShape="0">
              <a:schemeClr val="bg2">
                <a:alpha val="50000"/>
              </a:schemeClr>
            </a:outerShdw>
          </a:effectLst>
        </p:spPr>
        <p:txBody>
          <a:bodyPr wrap="none" anchor="ctr"/>
          <a:lstStyle/>
          <a:p>
            <a:endParaRPr lang="en-US"/>
          </a:p>
        </p:txBody>
      </p:sp>
      <p:grpSp>
        <p:nvGrpSpPr>
          <p:cNvPr id="5" name="Group 7"/>
          <p:cNvGrpSpPr>
            <a:grpSpLocks/>
          </p:cNvGrpSpPr>
          <p:nvPr/>
        </p:nvGrpSpPr>
        <p:grpSpPr bwMode="auto">
          <a:xfrm>
            <a:off x="501650" y="2324100"/>
            <a:ext cx="8208963" cy="1193800"/>
            <a:chOff x="316" y="1464"/>
            <a:chExt cx="5171" cy="752"/>
          </a:xfrm>
        </p:grpSpPr>
        <p:sp>
          <p:nvSpPr>
            <p:cNvPr id="6" name="AutoShape 8"/>
            <p:cNvSpPr>
              <a:spLocks noChangeArrowheads="1"/>
            </p:cNvSpPr>
            <p:nvPr/>
          </p:nvSpPr>
          <p:spPr bwMode="auto">
            <a:xfrm>
              <a:off x="316" y="1464"/>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lstStyle/>
            <a:p>
              <a:endParaRPr lang="en-US"/>
            </a:p>
          </p:txBody>
        </p:sp>
        <p:sp>
          <p:nvSpPr>
            <p:cNvPr id="7" name="Freeform 9"/>
            <p:cNvSpPr>
              <a:spLocks/>
            </p:cNvSpPr>
            <p:nvPr/>
          </p:nvSpPr>
          <p:spPr bwMode="auto">
            <a:xfrm>
              <a:off x="409" y="2016"/>
              <a:ext cx="4985" cy="165"/>
            </a:xfrm>
            <a:custGeom>
              <a:avLst/>
              <a:gdLst/>
              <a:ahLst/>
              <a:cxnLst>
                <a:cxn ang="0">
                  <a:pos x="202" y="213"/>
                </a:cxn>
                <a:cxn ang="0">
                  <a:pos x="0" y="0"/>
                </a:cxn>
                <a:cxn ang="0">
                  <a:pos x="527" y="1"/>
                </a:cxn>
                <a:cxn ang="0">
                  <a:pos x="4985" y="1"/>
                </a:cxn>
                <a:cxn ang="0">
                  <a:pos x="4793" y="213"/>
                </a:cxn>
                <a:cxn ang="0">
                  <a:pos x="202" y="213"/>
                </a:cxn>
              </a:cxnLst>
              <a:rect l="0" t="0" r="r" b="b"/>
              <a:pathLst>
                <a:path w="4985" h="213">
                  <a:moveTo>
                    <a:pt x="202" y="213"/>
                  </a:moveTo>
                  <a:cubicBezTo>
                    <a:pt x="132" y="213"/>
                    <a:pt x="0" y="113"/>
                    <a:pt x="0" y="0"/>
                  </a:cubicBezTo>
                  <a:lnTo>
                    <a:pt x="527" y="1"/>
                  </a:lnTo>
                  <a:lnTo>
                    <a:pt x="4985" y="1"/>
                  </a:lnTo>
                  <a:cubicBezTo>
                    <a:pt x="4985" y="114"/>
                    <a:pt x="4863" y="213"/>
                    <a:pt x="4793" y="213"/>
                  </a:cubicBezTo>
                  <a:lnTo>
                    <a:pt x="202" y="213"/>
                  </a:lnTo>
                  <a:close/>
                </a:path>
              </a:pathLst>
            </a:custGeom>
            <a:gradFill rotWithShape="1">
              <a:gsLst>
                <a:gs pos="0">
                  <a:schemeClr val="accent1">
                    <a:gamma/>
                    <a:tint val="73725"/>
                    <a:invGamma/>
                  </a:schemeClr>
                </a:gs>
                <a:gs pos="100000">
                  <a:schemeClr val="accent1"/>
                </a:gs>
              </a:gsLst>
              <a:lin ang="5400000" scaled="1"/>
            </a:gradFill>
            <a:ln w="9525" cap="rnd">
              <a:noFill/>
              <a:prstDash val="solid"/>
              <a:round/>
              <a:headEnd/>
              <a:tailEnd/>
            </a:ln>
          </p:spPr>
          <p:txBody>
            <a:bodyPr/>
            <a:lstStyle/>
            <a:p>
              <a:endParaRPr lang="en-US"/>
            </a:p>
          </p:txBody>
        </p:sp>
        <p:sp>
          <p:nvSpPr>
            <p:cNvPr id="8" name="Freeform 10"/>
            <p:cNvSpPr>
              <a:spLocks/>
            </p:cNvSpPr>
            <p:nvPr/>
          </p:nvSpPr>
          <p:spPr bwMode="auto">
            <a:xfrm>
              <a:off x="432" y="1488"/>
              <a:ext cx="4944" cy="148"/>
            </a:xfrm>
            <a:custGeom>
              <a:avLst/>
              <a:gdLst/>
              <a:ahLst/>
              <a:cxnLst>
                <a:cxn ang="0">
                  <a:pos x="220" y="0"/>
                </a:cxn>
                <a:cxn ang="0">
                  <a:pos x="0" y="146"/>
                </a:cxn>
                <a:cxn ang="0">
                  <a:pos x="541" y="148"/>
                </a:cxn>
                <a:cxn ang="0">
                  <a:pos x="4971" y="146"/>
                </a:cxn>
                <a:cxn ang="0">
                  <a:pos x="4726" y="0"/>
                </a:cxn>
                <a:cxn ang="0">
                  <a:pos x="220" y="0"/>
                </a:cxn>
              </a:cxnLst>
              <a:rect l="0" t="0" r="r" b="b"/>
              <a:pathLst>
                <a:path w="4971" h="148">
                  <a:moveTo>
                    <a:pt x="220" y="0"/>
                  </a:moveTo>
                  <a:cubicBezTo>
                    <a:pt x="152" y="0"/>
                    <a:pt x="0" y="65"/>
                    <a:pt x="0" y="146"/>
                  </a:cubicBezTo>
                  <a:lnTo>
                    <a:pt x="541" y="148"/>
                  </a:lnTo>
                  <a:lnTo>
                    <a:pt x="4971" y="146"/>
                  </a:lnTo>
                  <a:cubicBezTo>
                    <a:pt x="4971" y="65"/>
                    <a:pt x="4794" y="0"/>
                    <a:pt x="4726" y="0"/>
                  </a:cubicBezTo>
                  <a:lnTo>
                    <a:pt x="220" y="0"/>
                  </a:lnTo>
                  <a:close/>
                </a:path>
              </a:pathLst>
            </a:custGeom>
            <a:gradFill rotWithShape="1">
              <a:gsLst>
                <a:gs pos="0">
                  <a:schemeClr val="accent1">
                    <a:gamma/>
                    <a:tint val="57255"/>
                    <a:invGamma/>
                  </a:schemeClr>
                </a:gs>
                <a:gs pos="100000">
                  <a:schemeClr val="accent1"/>
                </a:gs>
              </a:gsLst>
              <a:lin ang="5400000" scaled="1"/>
            </a:gradFill>
            <a:ln w="9525" cap="rnd">
              <a:noFill/>
              <a:prstDash val="solid"/>
              <a:round/>
              <a:headEnd/>
              <a:tailEnd/>
            </a:ln>
          </p:spPr>
          <p:txBody>
            <a:bodyPr/>
            <a:lstStyle/>
            <a:p>
              <a:endParaRPr lang="en-US"/>
            </a:p>
          </p:txBody>
        </p:sp>
        <p:sp>
          <p:nvSpPr>
            <p:cNvPr id="9" name="Freeform 11"/>
            <p:cNvSpPr>
              <a:spLocks/>
            </p:cNvSpPr>
            <p:nvPr/>
          </p:nvSpPr>
          <p:spPr bwMode="auto">
            <a:xfrm flipV="1">
              <a:off x="432" y="1632"/>
              <a:ext cx="4944" cy="96"/>
            </a:xfrm>
            <a:custGeom>
              <a:avLst/>
              <a:gdLst/>
              <a:ahLst/>
              <a:cxnLst>
                <a:cxn ang="0">
                  <a:pos x="220" y="0"/>
                </a:cxn>
                <a:cxn ang="0">
                  <a:pos x="0" y="146"/>
                </a:cxn>
                <a:cxn ang="0">
                  <a:pos x="541" y="148"/>
                </a:cxn>
                <a:cxn ang="0">
                  <a:pos x="4971" y="146"/>
                </a:cxn>
                <a:cxn ang="0">
                  <a:pos x="4726" y="0"/>
                </a:cxn>
                <a:cxn ang="0">
                  <a:pos x="220" y="0"/>
                </a:cxn>
              </a:cxnLst>
              <a:rect l="0" t="0" r="r" b="b"/>
              <a:pathLst>
                <a:path w="4971" h="148">
                  <a:moveTo>
                    <a:pt x="220" y="0"/>
                  </a:moveTo>
                  <a:cubicBezTo>
                    <a:pt x="152" y="0"/>
                    <a:pt x="0" y="65"/>
                    <a:pt x="0" y="146"/>
                  </a:cubicBezTo>
                  <a:lnTo>
                    <a:pt x="541" y="148"/>
                  </a:lnTo>
                  <a:lnTo>
                    <a:pt x="4971" y="146"/>
                  </a:lnTo>
                  <a:cubicBezTo>
                    <a:pt x="4971" y="65"/>
                    <a:pt x="4794" y="0"/>
                    <a:pt x="4726" y="0"/>
                  </a:cubicBezTo>
                  <a:lnTo>
                    <a:pt x="220" y="0"/>
                  </a:lnTo>
                  <a:close/>
                </a:path>
              </a:pathLst>
            </a:custGeom>
            <a:gradFill rotWithShape="0">
              <a:gsLst>
                <a:gs pos="0">
                  <a:schemeClr val="accent1"/>
                </a:gs>
                <a:gs pos="100000">
                  <a:schemeClr val="accent1">
                    <a:gamma/>
                    <a:shade val="62745"/>
                    <a:invGamma/>
                  </a:schemeClr>
                </a:gs>
              </a:gsLst>
              <a:lin ang="5400000" scaled="1"/>
            </a:gradFill>
            <a:ln w="9525" cap="rnd">
              <a:noFill/>
              <a:prstDash val="solid"/>
              <a:round/>
              <a:headEnd/>
              <a:tailEnd/>
            </a:ln>
          </p:spPr>
          <p:txBody>
            <a:bodyPr/>
            <a:lstStyle/>
            <a:p>
              <a:endParaRPr lang="en-US"/>
            </a:p>
          </p:txBody>
        </p:sp>
      </p:grpSp>
      <p:sp>
        <p:nvSpPr>
          <p:cNvPr id="4101" name="Rectangle 5"/>
          <p:cNvSpPr>
            <a:spLocks noGrp="1" noChangeArrowheads="1"/>
          </p:cNvSpPr>
          <p:nvPr>
            <p:ph type="subTitle" idx="1"/>
          </p:nvPr>
        </p:nvSpPr>
        <p:spPr>
          <a:xfrm>
            <a:off x="1371600" y="3886200"/>
            <a:ext cx="6400800" cy="1752600"/>
          </a:xfrm>
        </p:spPr>
        <p:txBody>
          <a:bodyPr/>
          <a:lstStyle>
            <a:lvl1pPr marL="0" indent="0" algn="ctr">
              <a:buFont typeface="Times" charset="0"/>
              <a:buNone/>
              <a:defRPr/>
            </a:lvl1pPr>
          </a:lstStyle>
          <a:p>
            <a:r>
              <a:rPr lang="en-US"/>
              <a:t>Click to edit Master subtitle style</a:t>
            </a:r>
          </a:p>
        </p:txBody>
      </p:sp>
      <p:sp>
        <p:nvSpPr>
          <p:cNvPr id="4108" name="Rectangle 12"/>
          <p:cNvSpPr>
            <a:spLocks noGrp="1" noChangeArrowheads="1"/>
          </p:cNvSpPr>
          <p:nvPr>
            <p:ph type="ctrTitle"/>
          </p:nvPr>
        </p:nvSpPr>
        <p:spPr>
          <a:xfrm>
            <a:off x="863600" y="2384425"/>
            <a:ext cx="7594600" cy="1044575"/>
          </a:xfrm>
        </p:spPr>
        <p:txBody>
          <a:bodyPr/>
          <a:lstStyle>
            <a:lvl1pPr>
              <a:defRPr/>
            </a:lvl1pPr>
          </a:lstStyle>
          <a:p>
            <a:r>
              <a:rPr lang="en-US"/>
              <a:t>Click to edit Master title style</a:t>
            </a:r>
          </a:p>
        </p:txBody>
      </p:sp>
      <p:sp>
        <p:nvSpPr>
          <p:cNvPr id="10" name="Rectangle 2"/>
          <p:cNvSpPr>
            <a:spLocks noGrp="1" noChangeArrowheads="1"/>
          </p:cNvSpPr>
          <p:nvPr>
            <p:ph type="dt" sz="half" idx="10"/>
          </p:nvPr>
        </p:nvSpPr>
        <p:spPr>
          <a:xfrm>
            <a:off x="152400" y="6248400"/>
            <a:ext cx="1905000" cy="457200"/>
          </a:xfrm>
        </p:spPr>
        <p:txBody>
          <a:bodyPr/>
          <a:lstStyle>
            <a:lvl1pPr>
              <a:defRPr/>
            </a:lvl1pPr>
          </a:lstStyle>
          <a:p>
            <a:endParaRPr lang="en-US"/>
          </a:p>
        </p:txBody>
      </p:sp>
      <p:sp>
        <p:nvSpPr>
          <p:cNvPr id="11" name="Rectangle 3"/>
          <p:cNvSpPr>
            <a:spLocks noGrp="1" noChangeArrowheads="1"/>
          </p:cNvSpPr>
          <p:nvPr>
            <p:ph type="ftr" sz="quarter" idx="11"/>
          </p:nvPr>
        </p:nvSpPr>
        <p:spPr>
          <a:xfrm>
            <a:off x="2133600" y="6248400"/>
            <a:ext cx="4876800" cy="457200"/>
          </a:xfrm>
        </p:spPr>
        <p:txBody>
          <a:bodyPr/>
          <a:lstStyle>
            <a:lvl1pPr>
              <a:defRPr/>
            </a:lvl1pPr>
          </a:lstStyle>
          <a:p>
            <a:endParaRPr lang="en-US"/>
          </a:p>
        </p:txBody>
      </p:sp>
      <p:sp>
        <p:nvSpPr>
          <p:cNvPr id="12" name="Rectangle 4"/>
          <p:cNvSpPr>
            <a:spLocks noGrp="1" noChangeArrowheads="1"/>
          </p:cNvSpPr>
          <p:nvPr>
            <p:ph type="sldNum" sz="quarter" idx="12"/>
          </p:nvPr>
        </p:nvSpPr>
        <p:spPr>
          <a:xfrm>
            <a:off x="7086600" y="6248400"/>
            <a:ext cx="1905000" cy="457200"/>
          </a:xfrm>
        </p:spPr>
        <p:txBody>
          <a:bodyPr/>
          <a:lstStyle>
            <a:lvl1pPr>
              <a:defRPr/>
            </a:lvl1pPr>
          </a:lstStyle>
          <a:p>
            <a:fld id="{DA2D151D-CC91-4C91-8791-71DC0CC9021E}"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endParaRPr lang="en-US"/>
          </a:p>
        </p:txBody>
      </p:sp>
      <p:sp>
        <p:nvSpPr>
          <p:cNvPr id="5" name="Rectangle 3"/>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sldNum" sz="quarter" idx="12"/>
          </p:nvPr>
        </p:nvSpPr>
        <p:spPr>
          <a:ln/>
        </p:spPr>
        <p:txBody>
          <a:bodyPr/>
          <a:lstStyle>
            <a:lvl1pPr>
              <a:defRPr/>
            </a:lvl1pPr>
          </a:lstStyle>
          <a:p>
            <a:fld id="{CCF8DB88-F691-4BD1-90DF-9330BE491D7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7363"/>
            <a:ext cx="2057400" cy="56848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87363"/>
            <a:ext cx="6019800" cy="5684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endParaRPr lang="en-US"/>
          </a:p>
        </p:txBody>
      </p:sp>
      <p:sp>
        <p:nvSpPr>
          <p:cNvPr id="5" name="Rectangle 3"/>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sldNum" sz="quarter" idx="12"/>
          </p:nvPr>
        </p:nvSpPr>
        <p:spPr>
          <a:ln/>
        </p:spPr>
        <p:txBody>
          <a:bodyPr/>
          <a:lstStyle>
            <a:lvl1pPr>
              <a:defRPr/>
            </a:lvl1pPr>
          </a:lstStyle>
          <a:p>
            <a:fld id="{85878335-ED69-4268-A9A1-F0E0830689B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endParaRPr lang="en-US"/>
          </a:p>
        </p:txBody>
      </p:sp>
      <p:sp>
        <p:nvSpPr>
          <p:cNvPr id="5" name="Rectangle 3"/>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sldNum" sz="quarter" idx="12"/>
          </p:nvPr>
        </p:nvSpPr>
        <p:spPr>
          <a:ln/>
        </p:spPr>
        <p:txBody>
          <a:bodyPr/>
          <a:lstStyle>
            <a:lvl1pPr>
              <a:defRPr/>
            </a:lvl1pPr>
          </a:lstStyle>
          <a:p>
            <a:fld id="{53232493-BC69-4984-BDC2-0F700CE0F99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endParaRPr lang="en-US"/>
          </a:p>
        </p:txBody>
      </p:sp>
      <p:sp>
        <p:nvSpPr>
          <p:cNvPr id="5" name="Rectangle 3"/>
          <p:cNvSpPr>
            <a:spLocks noGrp="1" noChangeArrowheads="1"/>
          </p:cNvSpPr>
          <p:nvPr>
            <p:ph type="ftr" sz="quarter" idx="11"/>
          </p:nvPr>
        </p:nvSpPr>
        <p:spPr>
          <a:ln/>
        </p:spPr>
        <p:txBody>
          <a:bodyPr/>
          <a:lstStyle>
            <a:lvl1pPr>
              <a:defRPr/>
            </a:lvl1pPr>
          </a:lstStyle>
          <a:p>
            <a:endParaRPr lang="en-US"/>
          </a:p>
        </p:txBody>
      </p:sp>
      <p:sp>
        <p:nvSpPr>
          <p:cNvPr id="6" name="Rectangle 4"/>
          <p:cNvSpPr>
            <a:spLocks noGrp="1" noChangeArrowheads="1"/>
          </p:cNvSpPr>
          <p:nvPr>
            <p:ph type="sldNum" sz="quarter" idx="12"/>
          </p:nvPr>
        </p:nvSpPr>
        <p:spPr>
          <a:ln/>
        </p:spPr>
        <p:txBody>
          <a:bodyPr/>
          <a:lstStyle>
            <a:lvl1pPr>
              <a:defRPr/>
            </a:lvl1pPr>
          </a:lstStyle>
          <a:p>
            <a:fld id="{196CD4A4-6FBF-4CF2-9BCA-08100DD6B10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288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8800"/>
            <a:ext cx="4038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endParaRPr lang="en-US"/>
          </a:p>
        </p:txBody>
      </p:sp>
      <p:sp>
        <p:nvSpPr>
          <p:cNvPr id="6" name="Rectangle 3"/>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sldNum" sz="quarter" idx="12"/>
          </p:nvPr>
        </p:nvSpPr>
        <p:spPr>
          <a:ln/>
        </p:spPr>
        <p:txBody>
          <a:bodyPr/>
          <a:lstStyle>
            <a:lvl1pPr>
              <a:defRPr/>
            </a:lvl1pPr>
          </a:lstStyle>
          <a:p>
            <a:fld id="{F463BB2C-66A4-443E-96B4-1272BF82507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endParaRPr lang="en-US"/>
          </a:p>
        </p:txBody>
      </p:sp>
      <p:sp>
        <p:nvSpPr>
          <p:cNvPr id="8" name="Rectangle 3"/>
          <p:cNvSpPr>
            <a:spLocks noGrp="1" noChangeArrowheads="1"/>
          </p:cNvSpPr>
          <p:nvPr>
            <p:ph type="ftr" sz="quarter" idx="11"/>
          </p:nvPr>
        </p:nvSpPr>
        <p:spPr>
          <a:ln/>
        </p:spPr>
        <p:txBody>
          <a:bodyPr/>
          <a:lstStyle>
            <a:lvl1pPr>
              <a:defRPr/>
            </a:lvl1pPr>
          </a:lstStyle>
          <a:p>
            <a:endParaRPr lang="en-US"/>
          </a:p>
        </p:txBody>
      </p:sp>
      <p:sp>
        <p:nvSpPr>
          <p:cNvPr id="9" name="Rectangle 4"/>
          <p:cNvSpPr>
            <a:spLocks noGrp="1" noChangeArrowheads="1"/>
          </p:cNvSpPr>
          <p:nvPr>
            <p:ph type="sldNum" sz="quarter" idx="12"/>
          </p:nvPr>
        </p:nvSpPr>
        <p:spPr>
          <a:ln/>
        </p:spPr>
        <p:txBody>
          <a:bodyPr/>
          <a:lstStyle>
            <a:lvl1pPr>
              <a:defRPr/>
            </a:lvl1pPr>
          </a:lstStyle>
          <a:p>
            <a:fld id="{6EE5D4D3-A440-45AE-80DC-D6AA9AC3B97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endParaRPr lang="en-US"/>
          </a:p>
        </p:txBody>
      </p:sp>
      <p:sp>
        <p:nvSpPr>
          <p:cNvPr id="4" name="Rectangle 3"/>
          <p:cNvSpPr>
            <a:spLocks noGrp="1" noChangeArrowheads="1"/>
          </p:cNvSpPr>
          <p:nvPr>
            <p:ph type="ftr" sz="quarter" idx="11"/>
          </p:nvPr>
        </p:nvSpPr>
        <p:spPr>
          <a:ln/>
        </p:spPr>
        <p:txBody>
          <a:bodyPr/>
          <a:lstStyle>
            <a:lvl1pPr>
              <a:defRPr/>
            </a:lvl1pPr>
          </a:lstStyle>
          <a:p>
            <a:endParaRPr lang="en-US"/>
          </a:p>
        </p:txBody>
      </p:sp>
      <p:sp>
        <p:nvSpPr>
          <p:cNvPr id="5" name="Rectangle 4"/>
          <p:cNvSpPr>
            <a:spLocks noGrp="1" noChangeArrowheads="1"/>
          </p:cNvSpPr>
          <p:nvPr>
            <p:ph type="sldNum" sz="quarter" idx="12"/>
          </p:nvPr>
        </p:nvSpPr>
        <p:spPr>
          <a:ln/>
        </p:spPr>
        <p:txBody>
          <a:bodyPr/>
          <a:lstStyle>
            <a:lvl1pPr>
              <a:defRPr/>
            </a:lvl1pPr>
          </a:lstStyle>
          <a:p>
            <a:fld id="{04E30A54-72F1-47B0-8FEF-7D2172BC9E5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endParaRPr lang="en-US"/>
          </a:p>
        </p:txBody>
      </p:sp>
      <p:sp>
        <p:nvSpPr>
          <p:cNvPr id="3" name="Rectangle 3"/>
          <p:cNvSpPr>
            <a:spLocks noGrp="1" noChangeArrowheads="1"/>
          </p:cNvSpPr>
          <p:nvPr>
            <p:ph type="ftr" sz="quarter" idx="11"/>
          </p:nvPr>
        </p:nvSpPr>
        <p:spPr>
          <a:ln/>
        </p:spPr>
        <p:txBody>
          <a:bodyPr/>
          <a:lstStyle>
            <a:lvl1pPr>
              <a:defRPr/>
            </a:lvl1pPr>
          </a:lstStyle>
          <a:p>
            <a:endParaRPr lang="en-US"/>
          </a:p>
        </p:txBody>
      </p:sp>
      <p:sp>
        <p:nvSpPr>
          <p:cNvPr id="4" name="Rectangle 4"/>
          <p:cNvSpPr>
            <a:spLocks noGrp="1" noChangeArrowheads="1"/>
          </p:cNvSpPr>
          <p:nvPr>
            <p:ph type="sldNum" sz="quarter" idx="12"/>
          </p:nvPr>
        </p:nvSpPr>
        <p:spPr>
          <a:ln/>
        </p:spPr>
        <p:txBody>
          <a:bodyPr/>
          <a:lstStyle>
            <a:lvl1pPr>
              <a:defRPr/>
            </a:lvl1pPr>
          </a:lstStyle>
          <a:p>
            <a:fld id="{2347D6D1-0FF9-4A30-AEDB-96A4889A7E6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endParaRPr lang="en-US"/>
          </a:p>
        </p:txBody>
      </p:sp>
      <p:sp>
        <p:nvSpPr>
          <p:cNvPr id="6" name="Rectangle 3"/>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sldNum" sz="quarter" idx="12"/>
          </p:nvPr>
        </p:nvSpPr>
        <p:spPr>
          <a:ln/>
        </p:spPr>
        <p:txBody>
          <a:bodyPr/>
          <a:lstStyle>
            <a:lvl1pPr>
              <a:defRPr/>
            </a:lvl1pPr>
          </a:lstStyle>
          <a:p>
            <a:fld id="{84C734AF-E92A-434D-8CC0-5B2B13E55D6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endParaRPr lang="en-US"/>
          </a:p>
        </p:txBody>
      </p:sp>
      <p:sp>
        <p:nvSpPr>
          <p:cNvPr id="6" name="Rectangle 3"/>
          <p:cNvSpPr>
            <a:spLocks noGrp="1" noChangeArrowheads="1"/>
          </p:cNvSpPr>
          <p:nvPr>
            <p:ph type="ftr" sz="quarter" idx="11"/>
          </p:nvPr>
        </p:nvSpPr>
        <p:spPr>
          <a:ln/>
        </p:spPr>
        <p:txBody>
          <a:bodyPr/>
          <a:lstStyle>
            <a:lvl1pPr>
              <a:defRPr/>
            </a:lvl1pPr>
          </a:lstStyle>
          <a:p>
            <a:endParaRPr lang="en-US"/>
          </a:p>
        </p:txBody>
      </p:sp>
      <p:sp>
        <p:nvSpPr>
          <p:cNvPr id="7" name="Rectangle 4"/>
          <p:cNvSpPr>
            <a:spLocks noGrp="1" noChangeArrowheads="1"/>
          </p:cNvSpPr>
          <p:nvPr>
            <p:ph type="sldNum" sz="quarter" idx="12"/>
          </p:nvPr>
        </p:nvSpPr>
        <p:spPr>
          <a:ln/>
        </p:spPr>
        <p:txBody>
          <a:bodyPr/>
          <a:lstStyle>
            <a:lvl1pPr>
              <a:defRPr/>
            </a:lvl1pPr>
          </a:lstStyle>
          <a:p>
            <a:fld id="{34B90D71-04A7-48D7-94EB-6BE725162A7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dt" sz="half" idx="2"/>
          </p:nvPr>
        </p:nvSpPr>
        <p:spPr bwMode="auto">
          <a:xfrm>
            <a:off x="152400" y="6324600"/>
            <a:ext cx="12192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endParaRPr lang="en-US"/>
          </a:p>
        </p:txBody>
      </p:sp>
      <p:sp>
        <p:nvSpPr>
          <p:cNvPr id="3075" name="Rectangle 3"/>
          <p:cNvSpPr>
            <a:spLocks noGrp="1" noChangeArrowheads="1"/>
          </p:cNvSpPr>
          <p:nvPr>
            <p:ph type="ftr" sz="quarter" idx="3"/>
          </p:nvPr>
        </p:nvSpPr>
        <p:spPr bwMode="auto">
          <a:xfrm>
            <a:off x="1447800" y="6324600"/>
            <a:ext cx="6324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endParaRPr lang="en-US"/>
          </a:p>
        </p:txBody>
      </p:sp>
      <p:sp>
        <p:nvSpPr>
          <p:cNvPr id="3076" name="Rectangle 4"/>
          <p:cNvSpPr>
            <a:spLocks noGrp="1" noChangeArrowheads="1"/>
          </p:cNvSpPr>
          <p:nvPr>
            <p:ph type="sldNum" sz="quarter" idx="4"/>
          </p:nvPr>
        </p:nvSpPr>
        <p:spPr bwMode="auto">
          <a:xfrm>
            <a:off x="7848600" y="6324600"/>
            <a:ext cx="1143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accent1"/>
                </a:solidFill>
                <a:latin typeface="Arial" charset="0"/>
              </a:defRPr>
            </a:lvl1pPr>
          </a:lstStyle>
          <a:p>
            <a:fld id="{C92A3BB1-2B85-451D-972C-F53D947A8250}" type="slidenum">
              <a:rPr lang="en-US"/>
              <a:pPr/>
              <a:t>‹#›</a:t>
            </a:fld>
            <a:endParaRPr lang="en-US"/>
          </a:p>
        </p:txBody>
      </p:sp>
      <p:sp>
        <p:nvSpPr>
          <p:cNvPr id="3077" name="Rectangle 5"/>
          <p:cNvSpPr>
            <a:spLocks noGrp="1" noChangeArrowheads="1"/>
          </p:cNvSpPr>
          <p:nvPr>
            <p:ph type="body" idx="1"/>
          </p:nvPr>
        </p:nvSpPr>
        <p:spPr bwMode="auto">
          <a:xfrm>
            <a:off x="457200" y="1828800"/>
            <a:ext cx="82296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AutoShape 6"/>
          <p:cNvSpPr>
            <a:spLocks noChangeArrowheads="1"/>
          </p:cNvSpPr>
          <p:nvPr/>
        </p:nvSpPr>
        <p:spPr bwMode="auto">
          <a:xfrm>
            <a:off x="457200" y="304800"/>
            <a:ext cx="8305800" cy="1295400"/>
          </a:xfrm>
          <a:prstGeom prst="roundRect">
            <a:avLst>
              <a:gd name="adj" fmla="val 50000"/>
            </a:avLst>
          </a:prstGeom>
          <a:gradFill rotWithShape="1">
            <a:gsLst>
              <a:gs pos="0">
                <a:schemeClr val="accent1"/>
              </a:gs>
              <a:gs pos="100000">
                <a:schemeClr val="accent1">
                  <a:gamma/>
                  <a:shade val="40000"/>
                  <a:invGamma/>
                </a:schemeClr>
              </a:gs>
            </a:gsLst>
            <a:lin ang="5400000" scaled="1"/>
          </a:gradFill>
          <a:ln w="9525">
            <a:noFill/>
            <a:round/>
            <a:headEnd/>
            <a:tailEnd/>
          </a:ln>
          <a:effectLst>
            <a:outerShdw dist="117088" dir="4648272" algn="ctr" rotWithShape="0">
              <a:schemeClr val="bg2">
                <a:alpha val="50000"/>
              </a:schemeClr>
            </a:outerShdw>
          </a:effectLst>
        </p:spPr>
        <p:txBody>
          <a:bodyPr wrap="none" anchor="ctr"/>
          <a:lstStyle/>
          <a:p>
            <a:endParaRPr lang="en-US"/>
          </a:p>
        </p:txBody>
      </p:sp>
      <p:grpSp>
        <p:nvGrpSpPr>
          <p:cNvPr id="1031" name="Group 7"/>
          <p:cNvGrpSpPr>
            <a:grpSpLocks/>
          </p:cNvGrpSpPr>
          <p:nvPr/>
        </p:nvGrpSpPr>
        <p:grpSpPr bwMode="auto">
          <a:xfrm>
            <a:off x="501650" y="342900"/>
            <a:ext cx="8208963" cy="1193800"/>
            <a:chOff x="316" y="216"/>
            <a:chExt cx="5171" cy="752"/>
          </a:xfrm>
        </p:grpSpPr>
        <p:sp>
          <p:nvSpPr>
            <p:cNvPr id="3080" name="AutoShape 8"/>
            <p:cNvSpPr>
              <a:spLocks noChangeArrowheads="1"/>
            </p:cNvSpPr>
            <p:nvPr/>
          </p:nvSpPr>
          <p:spPr bwMode="auto">
            <a:xfrm>
              <a:off x="316" y="216"/>
              <a:ext cx="5171" cy="752"/>
            </a:xfrm>
            <a:prstGeom prst="roundRect">
              <a:avLst>
                <a:gd name="adj" fmla="val 50000"/>
              </a:avLst>
            </a:prstGeom>
            <a:gradFill rotWithShape="1">
              <a:gsLst>
                <a:gs pos="0">
                  <a:schemeClr val="accent1">
                    <a:gamma/>
                    <a:shade val="46275"/>
                    <a:invGamma/>
                  </a:schemeClr>
                </a:gs>
                <a:gs pos="100000">
                  <a:schemeClr val="accent1"/>
                </a:gs>
              </a:gsLst>
              <a:lin ang="5400000" scaled="1"/>
            </a:gradFill>
            <a:ln w="9525">
              <a:noFill/>
              <a:round/>
              <a:headEnd/>
              <a:tailEnd/>
            </a:ln>
            <a:effectLst/>
          </p:spPr>
          <p:txBody>
            <a:bodyPr wrap="none" anchor="ctr"/>
            <a:lstStyle/>
            <a:p>
              <a:endParaRPr lang="en-US"/>
            </a:p>
          </p:txBody>
        </p:sp>
        <p:sp>
          <p:nvSpPr>
            <p:cNvPr id="3081" name="Freeform 9"/>
            <p:cNvSpPr>
              <a:spLocks/>
            </p:cNvSpPr>
            <p:nvPr/>
          </p:nvSpPr>
          <p:spPr bwMode="auto">
            <a:xfrm>
              <a:off x="409" y="768"/>
              <a:ext cx="4985" cy="165"/>
            </a:xfrm>
            <a:custGeom>
              <a:avLst/>
              <a:gdLst/>
              <a:ahLst/>
              <a:cxnLst>
                <a:cxn ang="0">
                  <a:pos x="202" y="213"/>
                </a:cxn>
                <a:cxn ang="0">
                  <a:pos x="0" y="0"/>
                </a:cxn>
                <a:cxn ang="0">
                  <a:pos x="527" y="1"/>
                </a:cxn>
                <a:cxn ang="0">
                  <a:pos x="4985" y="1"/>
                </a:cxn>
                <a:cxn ang="0">
                  <a:pos x="4793" y="213"/>
                </a:cxn>
                <a:cxn ang="0">
                  <a:pos x="202" y="213"/>
                </a:cxn>
              </a:cxnLst>
              <a:rect l="0" t="0" r="r" b="b"/>
              <a:pathLst>
                <a:path w="4985" h="213">
                  <a:moveTo>
                    <a:pt x="202" y="213"/>
                  </a:moveTo>
                  <a:cubicBezTo>
                    <a:pt x="132" y="213"/>
                    <a:pt x="0" y="113"/>
                    <a:pt x="0" y="0"/>
                  </a:cubicBezTo>
                  <a:lnTo>
                    <a:pt x="527" y="1"/>
                  </a:lnTo>
                  <a:lnTo>
                    <a:pt x="4985" y="1"/>
                  </a:lnTo>
                  <a:cubicBezTo>
                    <a:pt x="4985" y="114"/>
                    <a:pt x="4863" y="213"/>
                    <a:pt x="4793" y="213"/>
                  </a:cubicBezTo>
                  <a:lnTo>
                    <a:pt x="202" y="213"/>
                  </a:lnTo>
                  <a:close/>
                </a:path>
              </a:pathLst>
            </a:custGeom>
            <a:gradFill rotWithShape="1">
              <a:gsLst>
                <a:gs pos="0">
                  <a:schemeClr val="accent1">
                    <a:gamma/>
                    <a:tint val="73725"/>
                    <a:invGamma/>
                  </a:schemeClr>
                </a:gs>
                <a:gs pos="100000">
                  <a:schemeClr val="accent1"/>
                </a:gs>
              </a:gsLst>
              <a:lin ang="5400000" scaled="1"/>
            </a:gradFill>
            <a:ln w="9525" cap="rnd">
              <a:noFill/>
              <a:prstDash val="solid"/>
              <a:round/>
              <a:headEnd/>
              <a:tailEnd/>
            </a:ln>
          </p:spPr>
          <p:txBody>
            <a:bodyPr/>
            <a:lstStyle/>
            <a:p>
              <a:endParaRPr lang="en-US"/>
            </a:p>
          </p:txBody>
        </p:sp>
        <p:sp>
          <p:nvSpPr>
            <p:cNvPr id="3082" name="Freeform 10"/>
            <p:cNvSpPr>
              <a:spLocks/>
            </p:cNvSpPr>
            <p:nvPr/>
          </p:nvSpPr>
          <p:spPr bwMode="auto">
            <a:xfrm>
              <a:off x="432" y="240"/>
              <a:ext cx="4944" cy="148"/>
            </a:xfrm>
            <a:custGeom>
              <a:avLst/>
              <a:gdLst/>
              <a:ahLst/>
              <a:cxnLst>
                <a:cxn ang="0">
                  <a:pos x="220" y="0"/>
                </a:cxn>
                <a:cxn ang="0">
                  <a:pos x="0" y="146"/>
                </a:cxn>
                <a:cxn ang="0">
                  <a:pos x="541" y="148"/>
                </a:cxn>
                <a:cxn ang="0">
                  <a:pos x="4971" y="146"/>
                </a:cxn>
                <a:cxn ang="0">
                  <a:pos x="4726" y="0"/>
                </a:cxn>
                <a:cxn ang="0">
                  <a:pos x="220" y="0"/>
                </a:cxn>
              </a:cxnLst>
              <a:rect l="0" t="0" r="r" b="b"/>
              <a:pathLst>
                <a:path w="4971" h="148">
                  <a:moveTo>
                    <a:pt x="220" y="0"/>
                  </a:moveTo>
                  <a:cubicBezTo>
                    <a:pt x="152" y="0"/>
                    <a:pt x="0" y="65"/>
                    <a:pt x="0" y="146"/>
                  </a:cubicBezTo>
                  <a:lnTo>
                    <a:pt x="541" y="148"/>
                  </a:lnTo>
                  <a:lnTo>
                    <a:pt x="4971" y="146"/>
                  </a:lnTo>
                  <a:cubicBezTo>
                    <a:pt x="4971" y="65"/>
                    <a:pt x="4794" y="0"/>
                    <a:pt x="4726" y="0"/>
                  </a:cubicBezTo>
                  <a:lnTo>
                    <a:pt x="220" y="0"/>
                  </a:lnTo>
                  <a:close/>
                </a:path>
              </a:pathLst>
            </a:custGeom>
            <a:gradFill rotWithShape="1">
              <a:gsLst>
                <a:gs pos="0">
                  <a:schemeClr val="accent1">
                    <a:gamma/>
                    <a:tint val="57255"/>
                    <a:invGamma/>
                  </a:schemeClr>
                </a:gs>
                <a:gs pos="100000">
                  <a:schemeClr val="accent1"/>
                </a:gs>
              </a:gsLst>
              <a:lin ang="5400000" scaled="1"/>
            </a:gradFill>
            <a:ln w="9525" cap="rnd">
              <a:noFill/>
              <a:prstDash val="solid"/>
              <a:round/>
              <a:headEnd/>
              <a:tailEnd/>
            </a:ln>
          </p:spPr>
          <p:txBody>
            <a:bodyPr/>
            <a:lstStyle/>
            <a:p>
              <a:endParaRPr lang="en-US"/>
            </a:p>
          </p:txBody>
        </p:sp>
        <p:sp>
          <p:nvSpPr>
            <p:cNvPr id="3083" name="Freeform 11"/>
            <p:cNvSpPr>
              <a:spLocks/>
            </p:cNvSpPr>
            <p:nvPr/>
          </p:nvSpPr>
          <p:spPr bwMode="auto">
            <a:xfrm flipV="1">
              <a:off x="432" y="384"/>
              <a:ext cx="4944" cy="96"/>
            </a:xfrm>
            <a:custGeom>
              <a:avLst/>
              <a:gdLst/>
              <a:ahLst/>
              <a:cxnLst>
                <a:cxn ang="0">
                  <a:pos x="220" y="0"/>
                </a:cxn>
                <a:cxn ang="0">
                  <a:pos x="0" y="146"/>
                </a:cxn>
                <a:cxn ang="0">
                  <a:pos x="541" y="148"/>
                </a:cxn>
                <a:cxn ang="0">
                  <a:pos x="4971" y="146"/>
                </a:cxn>
                <a:cxn ang="0">
                  <a:pos x="4726" y="0"/>
                </a:cxn>
                <a:cxn ang="0">
                  <a:pos x="220" y="0"/>
                </a:cxn>
              </a:cxnLst>
              <a:rect l="0" t="0" r="r" b="b"/>
              <a:pathLst>
                <a:path w="4971" h="148">
                  <a:moveTo>
                    <a:pt x="220" y="0"/>
                  </a:moveTo>
                  <a:cubicBezTo>
                    <a:pt x="152" y="0"/>
                    <a:pt x="0" y="65"/>
                    <a:pt x="0" y="146"/>
                  </a:cubicBezTo>
                  <a:lnTo>
                    <a:pt x="541" y="148"/>
                  </a:lnTo>
                  <a:lnTo>
                    <a:pt x="4971" y="146"/>
                  </a:lnTo>
                  <a:cubicBezTo>
                    <a:pt x="4971" y="65"/>
                    <a:pt x="4794" y="0"/>
                    <a:pt x="4726" y="0"/>
                  </a:cubicBezTo>
                  <a:lnTo>
                    <a:pt x="220" y="0"/>
                  </a:lnTo>
                  <a:close/>
                </a:path>
              </a:pathLst>
            </a:custGeom>
            <a:gradFill rotWithShape="0">
              <a:gsLst>
                <a:gs pos="0">
                  <a:schemeClr val="accent1"/>
                </a:gs>
                <a:gs pos="100000">
                  <a:schemeClr val="accent1">
                    <a:gamma/>
                    <a:shade val="62745"/>
                    <a:invGamma/>
                  </a:schemeClr>
                </a:gs>
              </a:gsLst>
              <a:lin ang="5400000" scaled="1"/>
            </a:gradFill>
            <a:ln w="9525" cap="rnd">
              <a:noFill/>
              <a:prstDash val="solid"/>
              <a:round/>
              <a:headEnd/>
              <a:tailEnd/>
            </a:ln>
          </p:spPr>
          <p:txBody>
            <a:bodyPr/>
            <a:lstStyle/>
            <a:p>
              <a:endParaRPr lang="en-US"/>
            </a:p>
          </p:txBody>
        </p:sp>
      </p:grpSp>
      <p:sp>
        <p:nvSpPr>
          <p:cNvPr id="3084" name="Rectangle 12"/>
          <p:cNvSpPr>
            <a:spLocks noGrp="1" noChangeArrowheads="1"/>
          </p:cNvSpPr>
          <p:nvPr>
            <p:ph type="title"/>
          </p:nvPr>
        </p:nvSpPr>
        <p:spPr bwMode="auto">
          <a:xfrm>
            <a:off x="792163" y="487363"/>
            <a:ext cx="7666037" cy="884237"/>
          </a:xfrm>
          <a:prstGeom prst="rect">
            <a:avLst/>
          </a:prstGeom>
          <a:noFill/>
          <a:ln w="9525">
            <a:noFill/>
            <a:miter lim="800000"/>
            <a:headEnd/>
            <a:tailEnd/>
          </a:ln>
          <a:effectLst>
            <a:outerShdw dist="52363" dir="4557825"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62816" presetClass="entr" presetSubtype="810234159" fill="hold" grpId="0" nodeType="clickEffect">
                                  <p:stCondLst>
                                    <p:cond delay="0"/>
                                  </p:stCondLst>
                                  <p:childTnLst>
                                    <p:set>
                                      <p:cBhvr>
                                        <p:cTn id="6" dur="1" fill="hold">
                                          <p:stCondLst>
                                            <p:cond delay="499"/>
                                          </p:stCondLst>
                                        </p:cTn>
                                        <p:tgtEl>
                                          <p:spTgt spid="3077">
                                            <p:txEl>
                                              <p:pRg st="0" end="0"/>
                                            </p:txEl>
                                          </p:spTgt>
                                        </p:tgtEl>
                                        <p:attrNameLst>
                                          <p:attrName>style.visibility</p:attrName>
                                        </p:attrNameLst>
                                      </p:cBhvr>
                                      <p:to>
                                        <p:strVal val="visible"/>
                                      </p:to>
                                    </p:set>
                                  </p:childTnLst>
                                </p:cTn>
                              </p:par>
                              <p:par>
                                <p:cTn id="7" presetID="1262816" presetClass="entr" presetSubtype="810234159" fill="hold" grpId="0" nodeType="withEffect">
                                  <p:stCondLst>
                                    <p:cond delay="0"/>
                                  </p:stCondLst>
                                  <p:childTnLst>
                                    <p:set>
                                      <p:cBhvr>
                                        <p:cTn id="8" dur="1" fill="hold">
                                          <p:stCondLst>
                                            <p:cond delay="499"/>
                                          </p:stCondLst>
                                        </p:cTn>
                                        <p:tgtEl>
                                          <p:spTgt spid="3077">
                                            <p:txEl>
                                              <p:pRg st="1" end="1"/>
                                            </p:txEl>
                                          </p:spTgt>
                                        </p:tgtEl>
                                        <p:attrNameLst>
                                          <p:attrName>style.visibility</p:attrName>
                                        </p:attrNameLst>
                                      </p:cBhvr>
                                      <p:to>
                                        <p:strVal val="visible"/>
                                      </p:to>
                                    </p:set>
                                  </p:childTnLst>
                                </p:cTn>
                              </p:par>
                              <p:par>
                                <p:cTn id="9" presetID="1262816" presetClass="entr" presetSubtype="810234159" fill="hold" grpId="0" nodeType="withEffect">
                                  <p:stCondLst>
                                    <p:cond delay="0"/>
                                  </p:stCondLst>
                                  <p:childTnLst>
                                    <p:set>
                                      <p:cBhvr>
                                        <p:cTn id="10" dur="1" fill="hold">
                                          <p:stCondLst>
                                            <p:cond delay="499"/>
                                          </p:stCondLst>
                                        </p:cTn>
                                        <p:tgtEl>
                                          <p:spTgt spid="3077">
                                            <p:txEl>
                                              <p:pRg st="2" end="2"/>
                                            </p:txEl>
                                          </p:spTgt>
                                        </p:tgtEl>
                                        <p:attrNameLst>
                                          <p:attrName>style.visibility</p:attrName>
                                        </p:attrNameLst>
                                      </p:cBhvr>
                                      <p:to>
                                        <p:strVal val="visible"/>
                                      </p:to>
                                    </p:set>
                                  </p:childTnLst>
                                </p:cTn>
                              </p:par>
                              <p:par>
                                <p:cTn id="11" presetID="1262816" presetClass="entr" presetSubtype="810234159" fill="hold" grpId="0" nodeType="withEffect">
                                  <p:stCondLst>
                                    <p:cond delay="0"/>
                                  </p:stCondLst>
                                  <p:childTnLst>
                                    <p:set>
                                      <p:cBhvr>
                                        <p:cTn id="12" dur="1" fill="hold">
                                          <p:stCondLst>
                                            <p:cond delay="499"/>
                                          </p:stCondLst>
                                        </p:cTn>
                                        <p:tgtEl>
                                          <p:spTgt spid="3077">
                                            <p:txEl>
                                              <p:pRg st="3" end="3"/>
                                            </p:txEl>
                                          </p:spTgt>
                                        </p:tgtEl>
                                        <p:attrNameLst>
                                          <p:attrName>style.visibility</p:attrName>
                                        </p:attrNameLst>
                                      </p:cBhvr>
                                      <p:to>
                                        <p:strVal val="visible"/>
                                      </p:to>
                                    </p:set>
                                  </p:childTnLst>
                                </p:cTn>
                              </p:par>
                              <p:par>
                                <p:cTn id="13" presetID="1262816" presetClass="entr" presetSubtype="810234159" fill="hold" grpId="0" nodeType="withEffect">
                                  <p:stCondLst>
                                    <p:cond delay="0"/>
                                  </p:stCondLst>
                                  <p:childTnLst>
                                    <p:set>
                                      <p:cBhvr>
                                        <p:cTn id="14" dur="1" fill="hold">
                                          <p:stCondLst>
                                            <p:cond delay="499"/>
                                          </p:stCondLst>
                                        </p:cTn>
                                        <p:tgtEl>
                                          <p:spTgt spid="307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build="p" autoUpdateAnimBg="0">
        <p:tmplLst>
          <p:tmpl lvl="1">
            <p:tnLst>
              <p:par>
                <p:cTn presetID="1262816" presetClass="entr" presetSubtype="810234159" fill="hold" nodeType="clickEffect">
                  <p:stCondLst>
                    <p:cond delay="0"/>
                  </p:stCondLst>
                  <p:childTnLst>
                    <p:set>
                      <p:cBhvr>
                        <p:cTn dur="1" fill="hold">
                          <p:stCondLst>
                            <p:cond delay="499"/>
                          </p:stCondLst>
                        </p:cTn>
                        <p:tgtEl>
                          <p:spTgt spid="3077"/>
                        </p:tgtEl>
                        <p:attrNameLst>
                          <p:attrName>style.visibility</p:attrName>
                        </p:attrNameLst>
                      </p:cBhvr>
                      <p:to>
                        <p:strVal val="visible"/>
                      </p:to>
                    </p:set>
                  </p:childTnLst>
                </p:cTn>
              </p:par>
            </p:tnLst>
          </p:tmpl>
          <p:tmpl lvl="2">
            <p:tnLst>
              <p:par>
                <p:cTn presetID="1262816" presetClass="entr" presetSubtype="810234159" fill="hold" nodeType="withEffect">
                  <p:stCondLst>
                    <p:cond delay="0"/>
                  </p:stCondLst>
                  <p:childTnLst>
                    <p:set>
                      <p:cBhvr>
                        <p:cTn dur="1" fill="hold">
                          <p:stCondLst>
                            <p:cond delay="499"/>
                          </p:stCondLst>
                        </p:cTn>
                        <p:tgtEl>
                          <p:spTgt spid="3077"/>
                        </p:tgtEl>
                        <p:attrNameLst>
                          <p:attrName>style.visibility</p:attrName>
                        </p:attrNameLst>
                      </p:cBhvr>
                      <p:to>
                        <p:strVal val="visible"/>
                      </p:to>
                    </p:set>
                  </p:childTnLst>
                </p:cTn>
              </p:par>
            </p:tnLst>
          </p:tmpl>
          <p:tmpl lvl="3">
            <p:tnLst>
              <p:par>
                <p:cTn presetID="1262816" presetClass="entr" presetSubtype="810234159" fill="hold" nodeType="withEffect">
                  <p:stCondLst>
                    <p:cond delay="0"/>
                  </p:stCondLst>
                  <p:childTnLst>
                    <p:set>
                      <p:cBhvr>
                        <p:cTn dur="1" fill="hold">
                          <p:stCondLst>
                            <p:cond delay="499"/>
                          </p:stCondLst>
                        </p:cTn>
                        <p:tgtEl>
                          <p:spTgt spid="3077"/>
                        </p:tgtEl>
                        <p:attrNameLst>
                          <p:attrName>style.visibility</p:attrName>
                        </p:attrNameLst>
                      </p:cBhvr>
                      <p:to>
                        <p:strVal val="visible"/>
                      </p:to>
                    </p:set>
                  </p:childTnLst>
                </p:cTn>
              </p:par>
            </p:tnLst>
          </p:tmpl>
          <p:tmpl lvl="4">
            <p:tnLst>
              <p:par>
                <p:cTn presetID="1262816" presetClass="entr" presetSubtype="810234159" fill="hold" nodeType="withEffect">
                  <p:stCondLst>
                    <p:cond delay="0"/>
                  </p:stCondLst>
                  <p:childTnLst>
                    <p:set>
                      <p:cBhvr>
                        <p:cTn dur="1" fill="hold">
                          <p:stCondLst>
                            <p:cond delay="499"/>
                          </p:stCondLst>
                        </p:cTn>
                        <p:tgtEl>
                          <p:spTgt spid="3077"/>
                        </p:tgtEl>
                        <p:attrNameLst>
                          <p:attrName>style.visibility</p:attrName>
                        </p:attrNameLst>
                      </p:cBhvr>
                      <p:to>
                        <p:strVal val="visible"/>
                      </p:to>
                    </p:set>
                  </p:childTnLst>
                </p:cTn>
              </p:par>
            </p:tnLst>
          </p:tmpl>
          <p:tmpl lvl="5">
            <p:tnLst>
              <p:par>
                <p:cTn presetID="1262816" presetClass="entr" presetSubtype="810234159" fill="hold" nodeType="withEffect">
                  <p:stCondLst>
                    <p:cond delay="0"/>
                  </p:stCondLst>
                  <p:childTnLst>
                    <p:set>
                      <p:cBhvr>
                        <p:cTn dur="1" fill="hold">
                          <p:stCondLst>
                            <p:cond delay="499"/>
                          </p:stCondLst>
                        </p:cTn>
                        <p:tgtEl>
                          <p:spTgt spid="3077"/>
                        </p:tgtEl>
                        <p:attrNameLst>
                          <p:attrName>style.visibility</p:attrName>
                        </p:attrNameLst>
                      </p:cBhvr>
                      <p:to>
                        <p:strVal val="visible"/>
                      </p:to>
                    </p:se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rebuchet MS" pitchFamily="34" charset="0"/>
        </a:defRPr>
      </a:lvl2pPr>
      <a:lvl3pPr algn="ctr" rtl="0" eaLnBrk="0" fontAlgn="base" hangingPunct="0">
        <a:spcBef>
          <a:spcPct val="0"/>
        </a:spcBef>
        <a:spcAft>
          <a:spcPct val="0"/>
        </a:spcAft>
        <a:defRPr sz="4400">
          <a:solidFill>
            <a:schemeClr val="tx2"/>
          </a:solidFill>
          <a:latin typeface="Trebuchet MS" pitchFamily="34" charset="0"/>
        </a:defRPr>
      </a:lvl3pPr>
      <a:lvl4pPr algn="ctr" rtl="0" eaLnBrk="0" fontAlgn="base" hangingPunct="0">
        <a:spcBef>
          <a:spcPct val="0"/>
        </a:spcBef>
        <a:spcAft>
          <a:spcPct val="0"/>
        </a:spcAft>
        <a:defRPr sz="4400">
          <a:solidFill>
            <a:schemeClr val="tx2"/>
          </a:solidFill>
          <a:latin typeface="Trebuchet MS" pitchFamily="34" charset="0"/>
        </a:defRPr>
      </a:lvl4pPr>
      <a:lvl5pPr algn="ctr" rtl="0" eaLnBrk="0" fontAlgn="base" hangingPunct="0">
        <a:spcBef>
          <a:spcPct val="0"/>
        </a:spcBef>
        <a:spcAft>
          <a:spcPct val="0"/>
        </a:spcAft>
        <a:defRPr sz="4400">
          <a:solidFill>
            <a:schemeClr val="tx2"/>
          </a:solidFill>
          <a:latin typeface="Trebuchet MS" pitchFamily="34" charset="0"/>
        </a:defRPr>
      </a:lvl5pPr>
      <a:lvl6pPr marL="457200" algn="ctr" rtl="0" fontAlgn="base">
        <a:spcBef>
          <a:spcPct val="0"/>
        </a:spcBef>
        <a:spcAft>
          <a:spcPct val="0"/>
        </a:spcAft>
        <a:defRPr sz="4400">
          <a:solidFill>
            <a:schemeClr val="tx2"/>
          </a:solidFill>
          <a:latin typeface="Trebuchet MS" pitchFamily="34" charset="0"/>
        </a:defRPr>
      </a:lvl6pPr>
      <a:lvl7pPr marL="914400" algn="ctr" rtl="0" fontAlgn="base">
        <a:spcBef>
          <a:spcPct val="0"/>
        </a:spcBef>
        <a:spcAft>
          <a:spcPct val="0"/>
        </a:spcAft>
        <a:defRPr sz="4400">
          <a:solidFill>
            <a:schemeClr val="tx2"/>
          </a:solidFill>
          <a:latin typeface="Trebuchet MS" pitchFamily="34" charset="0"/>
        </a:defRPr>
      </a:lvl7pPr>
      <a:lvl8pPr marL="1371600" algn="ctr" rtl="0" fontAlgn="base">
        <a:spcBef>
          <a:spcPct val="0"/>
        </a:spcBef>
        <a:spcAft>
          <a:spcPct val="0"/>
        </a:spcAft>
        <a:defRPr sz="4400">
          <a:solidFill>
            <a:schemeClr val="tx2"/>
          </a:solidFill>
          <a:latin typeface="Trebuchet MS" pitchFamily="34" charset="0"/>
        </a:defRPr>
      </a:lvl8pPr>
      <a:lvl9pPr marL="1828800" algn="ctr" rtl="0" fontAlgn="base">
        <a:spcBef>
          <a:spcPct val="0"/>
        </a:spcBef>
        <a:spcAft>
          <a:spcPct val="0"/>
        </a:spcAft>
        <a:defRPr sz="4400">
          <a:solidFill>
            <a:schemeClr val="tx2"/>
          </a:solidFill>
          <a:latin typeface="Trebuchet MS" pitchFamily="34" charset="0"/>
        </a:defRPr>
      </a:lvl9pPr>
    </p:titleStyle>
    <p:bodyStyle>
      <a:lvl1pPr marL="342900" indent="-342900" algn="l" rtl="0" eaLnBrk="0" fontAlgn="base" hangingPunct="0">
        <a:spcBef>
          <a:spcPct val="20000"/>
        </a:spcBef>
        <a:spcAft>
          <a:spcPct val="0"/>
        </a:spcAft>
        <a:buClr>
          <a:schemeClr val="folHlink"/>
        </a:buClr>
        <a:buSzPct val="120000"/>
        <a:buFont typeface="Times"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folHlink"/>
        </a:buClr>
        <a:buFont typeface="Times" charset="0"/>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folHlink"/>
        </a:buClr>
        <a:buFont typeface="Times" charset="0"/>
        <a:buChar char="•"/>
        <a:defRPr sz="2000">
          <a:solidFill>
            <a:schemeClr val="tx1"/>
          </a:solidFill>
          <a:latin typeface="+mn-lt"/>
        </a:defRPr>
      </a:lvl5pPr>
      <a:lvl6pPr marL="2514600" indent="-228600" algn="l" rtl="0" fontAlgn="base">
        <a:spcBef>
          <a:spcPct val="20000"/>
        </a:spcBef>
        <a:spcAft>
          <a:spcPct val="0"/>
        </a:spcAft>
        <a:buClr>
          <a:schemeClr val="folHlink"/>
        </a:buClr>
        <a:buFont typeface="Times" charset="0"/>
        <a:buChar char="•"/>
        <a:defRPr sz="2000">
          <a:solidFill>
            <a:schemeClr val="tx1"/>
          </a:solidFill>
          <a:latin typeface="+mn-lt"/>
        </a:defRPr>
      </a:lvl6pPr>
      <a:lvl7pPr marL="2971800" indent="-228600" algn="l" rtl="0" fontAlgn="base">
        <a:spcBef>
          <a:spcPct val="20000"/>
        </a:spcBef>
        <a:spcAft>
          <a:spcPct val="0"/>
        </a:spcAft>
        <a:buClr>
          <a:schemeClr val="folHlink"/>
        </a:buClr>
        <a:buFont typeface="Times" charset="0"/>
        <a:buChar char="•"/>
        <a:defRPr sz="2000">
          <a:solidFill>
            <a:schemeClr val="tx1"/>
          </a:solidFill>
          <a:latin typeface="+mn-lt"/>
        </a:defRPr>
      </a:lvl7pPr>
      <a:lvl8pPr marL="3429000" indent="-228600" algn="l" rtl="0" fontAlgn="base">
        <a:spcBef>
          <a:spcPct val="20000"/>
        </a:spcBef>
        <a:spcAft>
          <a:spcPct val="0"/>
        </a:spcAft>
        <a:buClr>
          <a:schemeClr val="folHlink"/>
        </a:buClr>
        <a:buFont typeface="Times" charset="0"/>
        <a:buChar char="•"/>
        <a:defRPr sz="2000">
          <a:solidFill>
            <a:schemeClr val="tx1"/>
          </a:solidFill>
          <a:latin typeface="+mn-lt"/>
        </a:defRPr>
      </a:lvl8pPr>
      <a:lvl9pPr marL="3886200" indent="-228600" algn="l" rtl="0" fontAlgn="base">
        <a:spcBef>
          <a:spcPct val="20000"/>
        </a:spcBef>
        <a:spcAft>
          <a:spcPct val="0"/>
        </a:spcAft>
        <a:buClr>
          <a:schemeClr val="folHlink"/>
        </a:buClr>
        <a:buFont typeface="Times" charset="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z="4000" smtClean="0"/>
              <a:t>Quoting, Paraphrasing, &amp; Summarizing </a:t>
            </a:r>
          </a:p>
        </p:txBody>
      </p:sp>
      <p:sp>
        <p:nvSpPr>
          <p:cNvPr id="3075" name="Rectangle 3"/>
          <p:cNvSpPr>
            <a:spLocks noGrp="1" noChangeArrowheads="1"/>
          </p:cNvSpPr>
          <p:nvPr>
            <p:ph type="subTitle" idx="1"/>
          </p:nvPr>
        </p:nvSpPr>
        <p:spPr/>
        <p:txBody>
          <a:bodyPr/>
          <a:lstStyle/>
          <a:p>
            <a:pPr eaLnBrk="1" hangingPunct="1">
              <a:lnSpc>
                <a:spcPct val="90000"/>
              </a:lnSpc>
            </a:pPr>
            <a:endParaRPr lang="en-US" sz="36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Warning</a:t>
            </a:r>
          </a:p>
        </p:txBody>
      </p:sp>
      <p:sp>
        <p:nvSpPr>
          <p:cNvPr id="12291" name="Rectangle 3"/>
          <p:cNvSpPr>
            <a:spLocks noGrp="1" noChangeArrowheads="1"/>
          </p:cNvSpPr>
          <p:nvPr>
            <p:ph type="body" idx="1"/>
          </p:nvPr>
        </p:nvSpPr>
        <p:spPr/>
        <p:txBody>
          <a:bodyPr/>
          <a:lstStyle/>
          <a:p>
            <a:pPr eaLnBrk="1" hangingPunct="1">
              <a:lnSpc>
                <a:spcPct val="90000"/>
              </a:lnSpc>
            </a:pPr>
            <a:r>
              <a:rPr lang="en-US" sz="2800" smtClean="0"/>
              <a:t>Essays that use extensive direct quotations tend to lack voice, continuity, or authority. </a:t>
            </a:r>
          </a:p>
          <a:p>
            <a:pPr eaLnBrk="1" hangingPunct="1">
              <a:lnSpc>
                <a:spcPct val="90000"/>
              </a:lnSpc>
            </a:pPr>
            <a:r>
              <a:rPr lang="en-US" sz="2800" smtClean="0"/>
              <a:t>If you offer quotations every few lines, your ideas become subordinate to other people’s ideas and voices. Your ideas are lost and the piece will not indicate that YOU have done any thinking or synthesizing.</a:t>
            </a:r>
          </a:p>
          <a:p>
            <a:pPr eaLnBrk="1" hangingPunct="1">
              <a:lnSpc>
                <a:spcPct val="90000"/>
              </a:lnSpc>
            </a:pPr>
            <a:r>
              <a:rPr lang="en-US" sz="2800" smtClean="0"/>
              <a:t>Therefore, you are generally better off paraphrasing and summarizing material and using direct quotations sparingly. </a:t>
            </a:r>
          </a:p>
          <a:p>
            <a:pPr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Paraphrasing</a:t>
            </a:r>
          </a:p>
        </p:txBody>
      </p:sp>
      <p:sp>
        <p:nvSpPr>
          <p:cNvPr id="13315" name="Rectangle 3"/>
          <p:cNvSpPr>
            <a:spLocks noGrp="1" noChangeArrowheads="1"/>
          </p:cNvSpPr>
          <p:nvPr>
            <p:ph type="body" idx="1"/>
          </p:nvPr>
        </p:nvSpPr>
        <p:spPr/>
        <p:txBody>
          <a:bodyPr/>
          <a:lstStyle/>
          <a:p>
            <a:pPr eaLnBrk="1" hangingPunct="1"/>
            <a:r>
              <a:rPr lang="en-US" sz="2800" smtClean="0"/>
              <a:t>Good writers paraphrase passages or material that wouldn’t be useful to quote directly.</a:t>
            </a:r>
          </a:p>
          <a:p>
            <a:pPr eaLnBrk="1" hangingPunct="1"/>
            <a:r>
              <a:rPr lang="en-US" sz="2800" smtClean="0"/>
              <a:t>Original Passage:</a:t>
            </a:r>
          </a:p>
          <a:p>
            <a:pPr lvl="1" eaLnBrk="1" hangingPunct="1"/>
            <a:r>
              <a:rPr lang="en-US" sz="2400" smtClean="0"/>
              <a:t>“If the nation is to obtain the maximum benefit from its investments in information technology, a labor pool capable of using it appropriately is necessary.” </a:t>
            </a:r>
          </a:p>
          <a:p>
            <a:pPr eaLnBrk="1" hangingPunct="1"/>
            <a:r>
              <a:rPr lang="en-US" sz="2800" smtClean="0"/>
              <a:t>Paraphrase:</a:t>
            </a:r>
          </a:p>
          <a:p>
            <a:pPr lvl="1" eaLnBrk="1" hangingPunct="1"/>
            <a:r>
              <a:rPr lang="en-US" sz="2400" smtClean="0"/>
              <a:t>Interestingly, the Committee notes that the U.S. won’t benefit from revolutionary new technologies unless the labor force is better trained. </a:t>
            </a:r>
          </a:p>
          <a:p>
            <a:pPr eaLnBrk="1" hangingPunct="1"/>
            <a:endParaRPr lang="en-US" sz="28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Paraphrasing Guidelines</a:t>
            </a:r>
          </a:p>
        </p:txBody>
      </p:sp>
      <p:sp>
        <p:nvSpPr>
          <p:cNvPr id="14339" name="Rectangle 3"/>
          <p:cNvSpPr>
            <a:spLocks noGrp="1" noChangeArrowheads="1"/>
          </p:cNvSpPr>
          <p:nvPr>
            <p:ph type="body" idx="1"/>
          </p:nvPr>
        </p:nvSpPr>
        <p:spPr/>
        <p:txBody>
          <a:bodyPr/>
          <a:lstStyle/>
          <a:p>
            <a:pPr eaLnBrk="1" hangingPunct="1"/>
            <a:r>
              <a:rPr lang="en-US" sz="2800" smtClean="0"/>
              <a:t>Do not alter the author’s original message</a:t>
            </a:r>
          </a:p>
          <a:p>
            <a:pPr eaLnBrk="1" hangingPunct="1"/>
            <a:r>
              <a:rPr lang="en-US" sz="2800" smtClean="0"/>
              <a:t>Do not  eliminate any significant background information</a:t>
            </a:r>
          </a:p>
          <a:p>
            <a:pPr eaLnBrk="1" hangingPunct="1"/>
            <a:r>
              <a:rPr lang="en-US" sz="2800" smtClean="0"/>
              <a:t>Do not misrepresent the author’s intentions</a:t>
            </a:r>
          </a:p>
          <a:p>
            <a:pPr eaLnBrk="1" hangingPunct="1"/>
            <a:r>
              <a:rPr lang="en-US" sz="2800" smtClean="0"/>
              <a:t>Do not copy the original wording too closely</a:t>
            </a:r>
          </a:p>
          <a:p>
            <a:pPr lvl="1" eaLnBrk="1" hangingPunct="1"/>
            <a:r>
              <a:rPr lang="en-US" sz="2400" smtClean="0"/>
              <a:t>Don’t just change a few words or shuffle things around; read the passage several times and completely rewrite it.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Paraphrasing Tips</a:t>
            </a:r>
          </a:p>
        </p:txBody>
      </p:sp>
      <p:sp>
        <p:nvSpPr>
          <p:cNvPr id="20483" name="Rectangle 3"/>
          <p:cNvSpPr>
            <a:spLocks noGrp="1" noChangeArrowheads="1"/>
          </p:cNvSpPr>
          <p:nvPr>
            <p:ph type="body" idx="1"/>
          </p:nvPr>
        </p:nvSpPr>
        <p:spPr/>
        <p:txBody>
          <a:bodyPr/>
          <a:lstStyle/>
          <a:p>
            <a:pPr eaLnBrk="1" hangingPunct="1">
              <a:buFont typeface="Times" charset="0"/>
              <a:buNone/>
            </a:pPr>
            <a:endParaRPr lang="en-US" smtClean="0"/>
          </a:p>
          <a:p>
            <a:pPr lvl="1" eaLnBrk="1" hangingPunct="1"/>
            <a:r>
              <a:rPr lang="en-US" smtClean="0"/>
              <a:t>Change vocabulary</a:t>
            </a:r>
          </a:p>
          <a:p>
            <a:pPr lvl="1" eaLnBrk="1" hangingPunct="1"/>
            <a:r>
              <a:rPr lang="en-US" smtClean="0"/>
              <a:t>Change word category</a:t>
            </a:r>
          </a:p>
          <a:p>
            <a:pPr lvl="1" eaLnBrk="1" hangingPunct="1"/>
            <a:r>
              <a:rPr lang="en-US" smtClean="0"/>
              <a:t>Synthesis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Change vocabulary</a:t>
            </a:r>
          </a:p>
        </p:txBody>
      </p:sp>
      <p:sp>
        <p:nvSpPr>
          <p:cNvPr id="16387" name="Rectangle 3"/>
          <p:cNvSpPr>
            <a:spLocks noGrp="1" noChangeArrowheads="1"/>
          </p:cNvSpPr>
          <p:nvPr>
            <p:ph type="body" idx="1"/>
          </p:nvPr>
        </p:nvSpPr>
        <p:spPr/>
        <p:txBody>
          <a:bodyPr/>
          <a:lstStyle/>
          <a:p>
            <a:pPr eaLnBrk="1" hangingPunct="1">
              <a:lnSpc>
                <a:spcPct val="90000"/>
              </a:lnSpc>
            </a:pPr>
            <a:r>
              <a:rPr lang="en-US" smtClean="0"/>
              <a:t>Substitute verbs or nouns with the same meaning</a:t>
            </a:r>
          </a:p>
          <a:p>
            <a:pPr eaLnBrk="1" hangingPunct="1">
              <a:lnSpc>
                <a:spcPct val="90000"/>
              </a:lnSpc>
            </a:pPr>
            <a:endParaRPr lang="en-US" smtClean="0"/>
          </a:p>
          <a:p>
            <a:pPr eaLnBrk="1" hangingPunct="1">
              <a:lnSpc>
                <a:spcPct val="90000"/>
              </a:lnSpc>
              <a:buFontTx/>
              <a:buNone/>
            </a:pPr>
            <a:r>
              <a:rPr lang="en-US" smtClean="0"/>
              <a:t>Shaw examines the difficulties that…</a:t>
            </a:r>
          </a:p>
          <a:p>
            <a:pPr eaLnBrk="1" hangingPunct="1">
              <a:lnSpc>
                <a:spcPct val="90000"/>
              </a:lnSpc>
              <a:buFontTx/>
              <a:buNone/>
            </a:pPr>
            <a:r>
              <a:rPr lang="en-US" i="1" smtClean="0"/>
              <a:t> = Shaw investigates the difficulties that…</a:t>
            </a:r>
          </a:p>
          <a:p>
            <a:pPr eaLnBrk="1" hangingPunct="1">
              <a:lnSpc>
                <a:spcPct val="90000"/>
              </a:lnSpc>
              <a:buFontTx/>
              <a:buNone/>
            </a:pPr>
            <a:endParaRPr lang="en-US" i="1" smtClean="0"/>
          </a:p>
          <a:p>
            <a:pPr eaLnBrk="1" hangingPunct="1">
              <a:lnSpc>
                <a:spcPct val="90000"/>
              </a:lnSpc>
              <a:buFontTx/>
              <a:buNone/>
            </a:pPr>
            <a:r>
              <a:rPr lang="en-US" smtClean="0"/>
              <a:t>The finding was made in 2001…</a:t>
            </a:r>
          </a:p>
          <a:p>
            <a:pPr eaLnBrk="1" hangingPunct="1">
              <a:lnSpc>
                <a:spcPct val="90000"/>
              </a:lnSpc>
              <a:buFontTx/>
              <a:buNone/>
            </a:pPr>
            <a:r>
              <a:rPr lang="en-US" i="1" smtClean="0"/>
              <a:t> = The discovery was made in 2001…</a:t>
            </a: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t>Change word category</a:t>
            </a:r>
          </a:p>
        </p:txBody>
      </p:sp>
      <p:sp>
        <p:nvSpPr>
          <p:cNvPr id="17411" name="Rectangle 3"/>
          <p:cNvSpPr>
            <a:spLocks noGrp="1" noChangeArrowheads="1"/>
          </p:cNvSpPr>
          <p:nvPr>
            <p:ph type="body" idx="1"/>
          </p:nvPr>
        </p:nvSpPr>
        <p:spPr/>
        <p:txBody>
          <a:bodyPr/>
          <a:lstStyle/>
          <a:p>
            <a:pPr eaLnBrk="1" hangingPunct="1"/>
            <a:r>
              <a:rPr lang="en-US" smtClean="0"/>
              <a:t>Change nouns into verbs, verbs into adjectives, etc.</a:t>
            </a:r>
          </a:p>
          <a:p>
            <a:pPr eaLnBrk="1" hangingPunct="1"/>
            <a:endParaRPr lang="en-US" smtClean="0"/>
          </a:p>
          <a:p>
            <a:pPr eaLnBrk="1" hangingPunct="1">
              <a:buFontTx/>
              <a:buNone/>
            </a:pPr>
            <a:r>
              <a:rPr lang="en-US" smtClean="0"/>
              <a:t>The reports were completed in April…</a:t>
            </a:r>
          </a:p>
          <a:p>
            <a:pPr eaLnBrk="1" hangingPunct="1">
              <a:buFontTx/>
              <a:buNone/>
            </a:pPr>
            <a:r>
              <a:rPr lang="en-US" i="1" smtClean="0"/>
              <a:t>= The completion of the reports in April ensured that the students had time to revise before their examination</a:t>
            </a:r>
            <a:endParaRPr 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Synthesis</a:t>
            </a:r>
          </a:p>
        </p:txBody>
      </p:sp>
      <p:sp>
        <p:nvSpPr>
          <p:cNvPr id="18435" name="Rectangle 3"/>
          <p:cNvSpPr>
            <a:spLocks noGrp="1" noChangeArrowheads="1"/>
          </p:cNvSpPr>
          <p:nvPr>
            <p:ph type="body" idx="1"/>
          </p:nvPr>
        </p:nvSpPr>
        <p:spPr/>
        <p:txBody>
          <a:bodyPr/>
          <a:lstStyle/>
          <a:p>
            <a:pPr eaLnBrk="1" hangingPunct="1">
              <a:lnSpc>
                <a:spcPct val="80000"/>
              </a:lnSpc>
            </a:pPr>
            <a:r>
              <a:rPr lang="en-US" sz="2800" smtClean="0"/>
              <a:t>Integrate the ideas several sources, combining two or more viewpoints.</a:t>
            </a:r>
          </a:p>
          <a:p>
            <a:pPr eaLnBrk="1" hangingPunct="1">
              <a:lnSpc>
                <a:spcPct val="80000"/>
              </a:lnSpc>
            </a:pPr>
            <a:endParaRPr lang="en-US" sz="2800" smtClean="0"/>
          </a:p>
          <a:p>
            <a:pPr eaLnBrk="1" hangingPunct="1">
              <a:lnSpc>
                <a:spcPct val="80000"/>
              </a:lnSpc>
            </a:pPr>
            <a:r>
              <a:rPr lang="en-US" sz="2800" i="1" smtClean="0"/>
              <a:t>Santiago operates with the “salad bowl” metaphor, the belief that America is a rich nation precisely because of its distinctive ethnic groups. Hayakawa operates with a “melting pot” metaphor, the belief that in coming to America foreigners should relinquish what makes them separate in order to blend into the American mainstream.</a:t>
            </a:r>
            <a:r>
              <a:rPr lang="en-US" sz="280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Summarizing</a:t>
            </a:r>
          </a:p>
        </p:txBody>
      </p:sp>
      <p:sp>
        <p:nvSpPr>
          <p:cNvPr id="19459" name="Rectangle 3"/>
          <p:cNvSpPr>
            <a:spLocks noGrp="1" noChangeArrowheads="1"/>
          </p:cNvSpPr>
          <p:nvPr>
            <p:ph type="body" idx="1"/>
          </p:nvPr>
        </p:nvSpPr>
        <p:spPr/>
        <p:txBody>
          <a:bodyPr/>
          <a:lstStyle/>
          <a:p>
            <a:pPr eaLnBrk="1" hangingPunct="1"/>
            <a:r>
              <a:rPr lang="en-US" smtClean="0"/>
              <a:t>Condensing a writer’s ideas into a much shorter piece with </a:t>
            </a:r>
            <a:r>
              <a:rPr lang="en-US" i="1" smtClean="0"/>
              <a:t>your</a:t>
            </a:r>
            <a:r>
              <a:rPr lang="en-US" smtClean="0"/>
              <a:t> words</a:t>
            </a:r>
          </a:p>
          <a:p>
            <a:pPr eaLnBrk="1" hangingPunct="1"/>
            <a:r>
              <a:rPr lang="en-US" smtClean="0"/>
              <a:t>Summaries allow you to sort through the information in the source and report only what you consider to be essential. </a:t>
            </a:r>
          </a:p>
          <a:p>
            <a:pPr eaLnBrk="1" hangingPunct="1"/>
            <a:endParaRPr lang="en-US" smtClean="0"/>
          </a:p>
          <a:p>
            <a:pPr eaLnBrk="1" hangingPunct="1"/>
            <a:r>
              <a:rPr lang="en-US" smtClean="0"/>
              <a:t>Example: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i="1" smtClean="0"/>
              <a:t>Culture Shock</a:t>
            </a:r>
          </a:p>
        </p:txBody>
      </p:sp>
      <p:sp>
        <p:nvSpPr>
          <p:cNvPr id="20483" name="Rectangle 3"/>
          <p:cNvSpPr>
            <a:spLocks noGrp="1" noChangeArrowheads="1"/>
          </p:cNvSpPr>
          <p:nvPr>
            <p:ph type="body" idx="1"/>
          </p:nvPr>
        </p:nvSpPr>
        <p:spPr/>
        <p:txBody>
          <a:bodyPr/>
          <a:lstStyle/>
          <a:p>
            <a:pPr marL="111125" indent="-46038" eaLnBrk="1" hangingPunct="1">
              <a:lnSpc>
                <a:spcPct val="90000"/>
              </a:lnSpc>
              <a:buFontTx/>
              <a:buNone/>
            </a:pPr>
            <a:r>
              <a:rPr lang="en-US" sz="2800" smtClean="0"/>
              <a:t>‘Culture shock’ is the state of being confused when in contact with a different and unfamiliar civilization. ‘Shock’ suggests something that is negative: this may be true, especially at first. Typically, a person going to study in another country for the first time may miss family and friends and, consequently, feel homesick. The person may have sleeping difficulties and, in extreme cases, may become depressed or ill.</a:t>
            </a:r>
          </a:p>
          <a:p>
            <a:pPr marL="111125" indent="-46038" eaLnBrk="1" hangingPunct="1">
              <a:lnSpc>
                <a:spcPct val="90000"/>
              </a:lnSpc>
              <a:buFontTx/>
              <a:buNone/>
            </a:pPr>
            <a:r>
              <a:rPr lang="en-US" sz="2800" smtClean="0"/>
              <a:t>(67 words)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Summary:</a:t>
            </a:r>
          </a:p>
        </p:txBody>
      </p:sp>
      <p:sp>
        <p:nvSpPr>
          <p:cNvPr id="21507" name="Rectangle 3"/>
          <p:cNvSpPr>
            <a:spLocks noGrp="1" noChangeArrowheads="1"/>
          </p:cNvSpPr>
          <p:nvPr>
            <p:ph type="body" idx="1"/>
          </p:nvPr>
        </p:nvSpPr>
        <p:spPr/>
        <p:txBody>
          <a:bodyPr/>
          <a:lstStyle/>
          <a:p>
            <a:pPr eaLnBrk="1" hangingPunct="1"/>
            <a:r>
              <a:rPr lang="en-US" smtClean="0"/>
              <a:t>Culture shock is the confusion caused by contact with an alien society. Initially, reactions may be negative.</a:t>
            </a:r>
          </a:p>
          <a:p>
            <a:pPr eaLnBrk="1" hangingPunct="1"/>
            <a:r>
              <a:rPr lang="en-US" smtClean="0"/>
              <a:t>(17 words)</a:t>
            </a:r>
          </a:p>
          <a:p>
            <a:pPr eaLnBrk="1" hangingPunct="1"/>
            <a:endParaRPr lang="en-US" smtClean="0"/>
          </a:p>
          <a:p>
            <a:pPr eaLnBrk="1" hangingPunct="1">
              <a:buFont typeface="Apple LiGothic Medium" charset="-120"/>
              <a:buChar char="☆"/>
            </a:pPr>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smtClean="0"/>
              <a:t>Using others’ ideas</a:t>
            </a:r>
          </a:p>
        </p:txBody>
      </p:sp>
      <p:sp>
        <p:nvSpPr>
          <p:cNvPr id="4099" name="Rectangle 3"/>
          <p:cNvSpPr>
            <a:spLocks noGrp="1" noChangeArrowheads="1"/>
          </p:cNvSpPr>
          <p:nvPr>
            <p:ph type="body" idx="1"/>
          </p:nvPr>
        </p:nvSpPr>
        <p:spPr/>
        <p:txBody>
          <a:bodyPr/>
          <a:lstStyle/>
          <a:p>
            <a:pPr eaLnBrk="1" hangingPunct="1"/>
            <a:r>
              <a:rPr lang="en-US" smtClean="0"/>
              <a:t>All of us use others’ ideas to build on, challenge or disagree with</a:t>
            </a:r>
          </a:p>
          <a:p>
            <a:pPr eaLnBrk="1" hangingPunct="1"/>
            <a:r>
              <a:rPr lang="en-US" smtClean="0"/>
              <a:t>The writer must make it clear which ideas and words are his/hers, which belong to others</a:t>
            </a:r>
          </a:p>
          <a:p>
            <a:pPr eaLnBrk="1" hangingPunct="1"/>
            <a:r>
              <a:rPr lang="en-US" smtClean="0"/>
              <a:t>References add weight to your argument</a:t>
            </a:r>
          </a:p>
          <a:p>
            <a:pPr eaLnBrk="1" hangingPunct="1"/>
            <a:r>
              <a:rPr lang="en-US" smtClean="0"/>
              <a:t>Strict conventions exist on quoting others’ </a:t>
            </a:r>
            <a:r>
              <a:rPr lang="en-US" b="1" smtClean="0"/>
              <a:t>ideas or words</a:t>
            </a: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smtClean="0"/>
              <a:t>Referring to your sources</a:t>
            </a:r>
          </a:p>
        </p:txBody>
      </p:sp>
      <p:sp>
        <p:nvSpPr>
          <p:cNvPr id="22531" name="Rectangle 3"/>
          <p:cNvSpPr>
            <a:spLocks noGrp="1" noChangeArrowheads="1"/>
          </p:cNvSpPr>
          <p:nvPr>
            <p:ph type="body" idx="1"/>
          </p:nvPr>
        </p:nvSpPr>
        <p:spPr/>
        <p:txBody>
          <a:bodyPr/>
          <a:lstStyle/>
          <a:p>
            <a:pPr eaLnBrk="1" hangingPunct="1"/>
            <a:r>
              <a:rPr lang="en-US" smtClean="0"/>
              <a:t>Ideas are the ‘property’ of the person who first produced them</a:t>
            </a:r>
          </a:p>
          <a:p>
            <a:pPr eaLnBrk="1" hangingPunct="1"/>
            <a:r>
              <a:rPr lang="en-US" smtClean="0"/>
              <a:t>Copying these ideas without acknowledging the creator is stealing - plagiarism</a:t>
            </a:r>
          </a:p>
          <a:p>
            <a:pPr eaLnBrk="1" hangingPunct="1"/>
            <a:r>
              <a:rPr lang="en-US" smtClean="0"/>
              <a:t>Possibly the most serious academic ‘crime’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smtClean="0"/>
              <a:t>Acknowledging your sources</a:t>
            </a:r>
          </a:p>
        </p:txBody>
      </p:sp>
      <p:sp>
        <p:nvSpPr>
          <p:cNvPr id="23555" name="Rectangle 3"/>
          <p:cNvSpPr>
            <a:spLocks noGrp="1" noChangeArrowheads="1"/>
          </p:cNvSpPr>
          <p:nvPr>
            <p:ph type="body" idx="1"/>
          </p:nvPr>
        </p:nvSpPr>
        <p:spPr/>
        <p:txBody>
          <a:bodyPr/>
          <a:lstStyle/>
          <a:p>
            <a:pPr eaLnBrk="1" hangingPunct="1">
              <a:lnSpc>
                <a:spcPct val="90000"/>
              </a:lnSpc>
            </a:pPr>
            <a:r>
              <a:rPr lang="en-US" smtClean="0"/>
              <a:t>There are conventions for indicating the source of the quotations and ideas you’ve used in your writing</a:t>
            </a:r>
          </a:p>
          <a:p>
            <a:pPr eaLnBrk="1" hangingPunct="1">
              <a:lnSpc>
                <a:spcPct val="90000"/>
              </a:lnSpc>
            </a:pPr>
            <a:r>
              <a:rPr lang="en-US" smtClean="0"/>
              <a:t>1. The </a:t>
            </a:r>
            <a:r>
              <a:rPr lang="en-US" b="1" smtClean="0"/>
              <a:t>bibliography</a:t>
            </a:r>
            <a:r>
              <a:rPr lang="en-US" smtClean="0"/>
              <a:t> (aka references, works cited) at the end of the paper</a:t>
            </a:r>
          </a:p>
          <a:p>
            <a:pPr eaLnBrk="1" hangingPunct="1">
              <a:lnSpc>
                <a:spcPct val="90000"/>
              </a:lnSpc>
            </a:pPr>
            <a:r>
              <a:rPr lang="en-US" smtClean="0"/>
              <a:t>2. </a:t>
            </a:r>
            <a:r>
              <a:rPr lang="en-US" b="1" smtClean="0"/>
              <a:t>Parenthetical citations</a:t>
            </a:r>
            <a:r>
              <a:rPr lang="en-US" smtClean="0"/>
              <a:t> that follow an individual quotation or reference in your text</a:t>
            </a:r>
          </a:p>
          <a:p>
            <a:pPr eaLnBrk="1" hangingPunct="1">
              <a:lnSpc>
                <a:spcPct val="90000"/>
              </a:lnSpc>
            </a:pPr>
            <a:r>
              <a:rPr lang="en-US" smtClean="0"/>
              <a:t>Your essays will require BOTH</a:t>
            </a:r>
          </a:p>
        </p:txBody>
      </p:sp>
      <p:sp>
        <p:nvSpPr>
          <p:cNvPr id="23556" name="Text Box 4"/>
          <p:cNvSpPr txBox="1">
            <a:spLocks noChangeArrowheads="1"/>
          </p:cNvSpPr>
          <p:nvPr/>
        </p:nvSpPr>
        <p:spPr bwMode="auto">
          <a:xfrm>
            <a:off x="990600" y="6019800"/>
            <a:ext cx="184150" cy="457200"/>
          </a:xfrm>
          <a:prstGeom prst="rect">
            <a:avLst/>
          </a:prstGeom>
          <a:noFill/>
          <a:ln w="9525">
            <a:noFill/>
            <a:miter lim="800000"/>
            <a:headEnd/>
            <a:tailEnd/>
          </a:ln>
        </p:spPr>
        <p:txBody>
          <a:bodyPr wrap="none">
            <a:spAutoFit/>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z="4000" smtClean="0"/>
              <a:t>What is a parenthetical citation or reference?</a:t>
            </a:r>
          </a:p>
        </p:txBody>
      </p:sp>
      <p:sp>
        <p:nvSpPr>
          <p:cNvPr id="41987" name="Rectangle 3"/>
          <p:cNvSpPr>
            <a:spLocks noGrp="1" noChangeArrowheads="1"/>
          </p:cNvSpPr>
          <p:nvPr>
            <p:ph type="body" idx="1"/>
          </p:nvPr>
        </p:nvSpPr>
        <p:spPr/>
        <p:txBody>
          <a:bodyPr/>
          <a:lstStyle/>
          <a:p>
            <a:pPr eaLnBrk="1" hangingPunct="1">
              <a:lnSpc>
                <a:spcPct val="80000"/>
              </a:lnSpc>
            </a:pPr>
            <a:r>
              <a:rPr lang="en-US" sz="2800" smtClean="0"/>
              <a:t>An acknowledgement, at the point of usage, that you are making use of another writer’s ideas or data in your writing.</a:t>
            </a:r>
          </a:p>
          <a:p>
            <a:pPr eaLnBrk="1" hangingPunct="1">
              <a:lnSpc>
                <a:spcPct val="80000"/>
              </a:lnSpc>
            </a:pPr>
            <a:endParaRPr lang="en-US" sz="2800" smtClean="0"/>
          </a:p>
          <a:p>
            <a:pPr eaLnBrk="1" hangingPunct="1">
              <a:lnSpc>
                <a:spcPct val="80000"/>
              </a:lnSpc>
              <a:buFont typeface="Times" charset="0"/>
              <a:buNone/>
            </a:pPr>
            <a:r>
              <a:rPr lang="en-US" sz="2800" smtClean="0">
                <a:latin typeface="American Typewriter" charset="0"/>
              </a:rPr>
              <a:t>	T</a:t>
            </a:r>
            <a:r>
              <a:rPr lang="en-US" sz="2800" smtClean="0"/>
              <a:t>he author comically stated that "Maybe man would not overrun the planet, but his pet poodles and Siamese cats might" (Westin 6).</a:t>
            </a:r>
          </a:p>
          <a:p>
            <a:pPr eaLnBrk="1" hangingPunct="1">
              <a:lnSpc>
                <a:spcPct val="80000"/>
              </a:lnSpc>
              <a:buFont typeface="Times" charset="0"/>
              <a:buNone/>
            </a:pPr>
            <a:r>
              <a:rPr lang="en-US" sz="2800" smtClean="0"/>
              <a:t> </a:t>
            </a:r>
          </a:p>
          <a:p>
            <a:pPr eaLnBrk="1" hangingPunct="1">
              <a:lnSpc>
                <a:spcPct val="80000"/>
              </a:lnSpc>
              <a:buFont typeface="Times" charset="0"/>
              <a:buNone/>
            </a:pPr>
            <a:r>
              <a:rPr lang="en-US" sz="2800" smtClean="0">
                <a:latin typeface="American Typewriter" charset="0"/>
              </a:rPr>
              <a:t>	As Donner (1997) points out, low inflation does not always lead to low interest rates.</a:t>
            </a:r>
          </a:p>
          <a:p>
            <a:pPr eaLnBrk="1" hangingPunct="1">
              <a:lnSpc>
                <a:spcPct val="80000"/>
              </a:lnSpc>
              <a:buFont typeface="Times" charset="0"/>
              <a:buNone/>
            </a:pPr>
            <a:r>
              <a:rPr lang="en-US" sz="2800" smtClean="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8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98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9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smtClean="0"/>
              <a:t>Why use them?</a:t>
            </a:r>
          </a:p>
        </p:txBody>
      </p:sp>
      <p:sp>
        <p:nvSpPr>
          <p:cNvPr id="25603" name="Rectangle 3"/>
          <p:cNvSpPr>
            <a:spLocks noGrp="1" noChangeArrowheads="1"/>
          </p:cNvSpPr>
          <p:nvPr>
            <p:ph type="body" idx="1"/>
          </p:nvPr>
        </p:nvSpPr>
        <p:spPr/>
        <p:txBody>
          <a:bodyPr/>
          <a:lstStyle/>
          <a:p>
            <a:pPr eaLnBrk="1" hangingPunct="1"/>
            <a:r>
              <a:rPr lang="en-US" smtClean="0"/>
              <a:t>To avoid the charge of plagiarism</a:t>
            </a:r>
          </a:p>
          <a:p>
            <a:pPr eaLnBrk="1" hangingPunct="1"/>
            <a:r>
              <a:rPr lang="en-US" smtClean="0"/>
              <a:t>To lend more authority to your writing; it shows you are familiar with other research on the topic</a:t>
            </a:r>
          </a:p>
          <a:p>
            <a:pPr eaLnBrk="1" hangingPunct="1"/>
            <a:r>
              <a:rPr lang="en-US" smtClean="0"/>
              <a:t>To allow the reader to find the original source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smtClean="0"/>
              <a:t>Which of these need references?</a:t>
            </a:r>
          </a:p>
        </p:txBody>
      </p:sp>
      <p:sp>
        <p:nvSpPr>
          <p:cNvPr id="26627" name="Rectangle 3"/>
          <p:cNvSpPr>
            <a:spLocks noGrp="1" noChangeArrowheads="1"/>
          </p:cNvSpPr>
          <p:nvPr>
            <p:ph type="body" idx="1"/>
          </p:nvPr>
        </p:nvSpPr>
        <p:spPr/>
        <p:txBody>
          <a:bodyPr/>
          <a:lstStyle/>
          <a:p>
            <a:pPr eaLnBrk="1" hangingPunct="1">
              <a:lnSpc>
                <a:spcPct val="90000"/>
              </a:lnSpc>
            </a:pPr>
            <a:r>
              <a:rPr lang="en-US" sz="2800" smtClean="0"/>
              <a:t>A mention of facts or figures from another writer</a:t>
            </a:r>
          </a:p>
          <a:p>
            <a:pPr eaLnBrk="1" hangingPunct="1">
              <a:lnSpc>
                <a:spcPct val="90000"/>
              </a:lnSpc>
            </a:pPr>
            <a:r>
              <a:rPr lang="en-US" sz="2800" smtClean="0"/>
              <a:t>An idea of your own</a:t>
            </a:r>
          </a:p>
          <a:p>
            <a:pPr eaLnBrk="1" hangingPunct="1">
              <a:lnSpc>
                <a:spcPct val="90000"/>
              </a:lnSpc>
            </a:pPr>
            <a:r>
              <a:rPr lang="en-US" sz="2800" smtClean="0"/>
              <a:t>Some data you have found from your own research</a:t>
            </a:r>
          </a:p>
          <a:p>
            <a:pPr eaLnBrk="1" hangingPunct="1">
              <a:lnSpc>
                <a:spcPct val="90000"/>
              </a:lnSpc>
            </a:pPr>
            <a:r>
              <a:rPr lang="en-US" sz="2800" smtClean="0"/>
              <a:t>A theory suggested by another researcher</a:t>
            </a:r>
          </a:p>
          <a:p>
            <a:pPr eaLnBrk="1" hangingPunct="1">
              <a:lnSpc>
                <a:spcPct val="90000"/>
              </a:lnSpc>
            </a:pPr>
            <a:r>
              <a:rPr lang="en-US" sz="2800" smtClean="0"/>
              <a:t>A quotation from a work by any author</a:t>
            </a:r>
          </a:p>
          <a:p>
            <a:pPr eaLnBrk="1" hangingPunct="1">
              <a:lnSpc>
                <a:spcPct val="90000"/>
              </a:lnSpc>
            </a:pPr>
            <a:r>
              <a:rPr lang="en-US" sz="2800" smtClean="0"/>
              <a:t>Something that is agreed to be common knowledge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smtClean="0"/>
              <a:t>Putting a quotation into your essay</a:t>
            </a:r>
          </a:p>
        </p:txBody>
      </p:sp>
      <p:sp>
        <p:nvSpPr>
          <p:cNvPr id="27651" name="Rectangle 3"/>
          <p:cNvSpPr>
            <a:spLocks noGrp="1" noChangeArrowheads="1"/>
          </p:cNvSpPr>
          <p:nvPr>
            <p:ph type="body" idx="1"/>
          </p:nvPr>
        </p:nvSpPr>
        <p:spPr/>
        <p:txBody>
          <a:bodyPr/>
          <a:lstStyle/>
          <a:p>
            <a:pPr eaLnBrk="1" hangingPunct="1"/>
            <a:endParaRPr lang="en-US" smtClean="0"/>
          </a:p>
          <a:p>
            <a:pPr eaLnBrk="1" hangingPunct="1"/>
            <a:r>
              <a:rPr lang="en-US" smtClean="0"/>
              <a:t>Every quote must refer to </a:t>
            </a:r>
            <a:r>
              <a:rPr lang="en-US" b="1" smtClean="0"/>
              <a:t>the source</a:t>
            </a:r>
            <a:endParaRPr lang="en-US" smtClean="0"/>
          </a:p>
          <a:p>
            <a:pPr eaLnBrk="1" hangingPunct="1"/>
            <a:r>
              <a:rPr lang="en-US" smtClean="0"/>
              <a:t>Different techniques or styles exist - - MLA, APA, Chicago – make sure you know which style is required for your paper</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z="3600" smtClean="0"/>
              <a:t>Parenthetical citation when the author is not mentioned in your text</a:t>
            </a:r>
          </a:p>
        </p:txBody>
      </p:sp>
      <p:sp>
        <p:nvSpPr>
          <p:cNvPr id="28675" name="Rectangle 3"/>
          <p:cNvSpPr>
            <a:spLocks noGrp="1" noChangeArrowheads="1"/>
          </p:cNvSpPr>
          <p:nvPr>
            <p:ph type="body" idx="1"/>
          </p:nvPr>
        </p:nvSpPr>
        <p:spPr/>
        <p:txBody>
          <a:bodyPr/>
          <a:lstStyle/>
          <a:p>
            <a:pPr marL="111125" indent="-4763" eaLnBrk="1" hangingPunct="1">
              <a:lnSpc>
                <a:spcPct val="90000"/>
              </a:lnSpc>
            </a:pPr>
            <a:r>
              <a:rPr lang="en-US" sz="2800" smtClean="0"/>
              <a:t>For MLA style put the following in parentheses after the quote or paraphrase</a:t>
            </a:r>
          </a:p>
          <a:p>
            <a:pPr marL="111125" indent="-4763" eaLnBrk="1" hangingPunct="1">
              <a:lnSpc>
                <a:spcPct val="90000"/>
              </a:lnSpc>
            </a:pPr>
            <a:endParaRPr lang="en-US" sz="2800" smtClean="0"/>
          </a:p>
          <a:p>
            <a:pPr lvl="1" indent="19050" eaLnBrk="1" hangingPunct="1">
              <a:lnSpc>
                <a:spcPct val="90000"/>
              </a:lnSpc>
            </a:pPr>
            <a:r>
              <a:rPr lang="en-US" sz="2400" b="1" smtClean="0"/>
              <a:t>Author’s surname only </a:t>
            </a:r>
          </a:p>
          <a:p>
            <a:pPr lvl="1" indent="19050" eaLnBrk="1" hangingPunct="1">
              <a:lnSpc>
                <a:spcPct val="90000"/>
              </a:lnSpc>
            </a:pPr>
            <a:r>
              <a:rPr lang="en-US" sz="2400" b="1" smtClean="0"/>
              <a:t>Page number of reference</a:t>
            </a:r>
          </a:p>
          <a:p>
            <a:pPr lvl="1" indent="19050" eaLnBrk="1" hangingPunct="1">
              <a:lnSpc>
                <a:spcPct val="90000"/>
              </a:lnSpc>
            </a:pPr>
            <a:endParaRPr lang="en-US" sz="2400" b="1" smtClean="0"/>
          </a:p>
          <a:p>
            <a:pPr marL="111125" indent="-4763" eaLnBrk="1" hangingPunct="1">
              <a:lnSpc>
                <a:spcPct val="90000"/>
              </a:lnSpc>
              <a:buFontTx/>
              <a:buNone/>
            </a:pPr>
            <a:r>
              <a:rPr lang="en-US" sz="2800" smtClean="0">
                <a:latin typeface="American Typewriter" charset="0"/>
              </a:rPr>
              <a:t>“Infectious disease is no longer the major cause of human deaths in Australia” (Morgan 261).</a:t>
            </a:r>
            <a:endParaRPr lang="en-US" sz="2800" b="1" smtClean="0"/>
          </a:p>
          <a:p>
            <a:pPr lvl="1" indent="19050" eaLnBrk="1" hangingPunct="1">
              <a:lnSpc>
                <a:spcPct val="90000"/>
              </a:lnSpc>
            </a:pPr>
            <a:endParaRPr lang="en-US" sz="2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3200" smtClean="0"/>
              <a:t>Parenthetical citation when the author </a:t>
            </a:r>
            <a:r>
              <a:rPr lang="en-US" sz="3200" i="1" smtClean="0"/>
              <a:t>is</a:t>
            </a:r>
            <a:r>
              <a:rPr lang="en-US" sz="3200" smtClean="0"/>
              <a:t> mentioned in your text</a:t>
            </a:r>
          </a:p>
        </p:txBody>
      </p:sp>
      <p:sp>
        <p:nvSpPr>
          <p:cNvPr id="29699" name="Rectangle 3"/>
          <p:cNvSpPr>
            <a:spLocks noGrp="1" noChangeArrowheads="1"/>
          </p:cNvSpPr>
          <p:nvPr>
            <p:ph type="body" idx="1"/>
          </p:nvPr>
        </p:nvSpPr>
        <p:spPr/>
        <p:txBody>
          <a:bodyPr/>
          <a:lstStyle/>
          <a:p>
            <a:pPr eaLnBrk="1" hangingPunct="1">
              <a:lnSpc>
                <a:spcPct val="90000"/>
              </a:lnSpc>
            </a:pPr>
            <a:r>
              <a:rPr lang="en-US" smtClean="0"/>
              <a:t>Immediately after author’s name  - in parentheses</a:t>
            </a:r>
          </a:p>
          <a:p>
            <a:pPr lvl="1" eaLnBrk="1" hangingPunct="1">
              <a:lnSpc>
                <a:spcPct val="90000"/>
              </a:lnSpc>
              <a:buFont typeface="Wingdings" pitchFamily="2" charset="2"/>
              <a:buNone/>
            </a:pPr>
            <a:endParaRPr lang="en-US" smtClean="0"/>
          </a:p>
          <a:p>
            <a:pPr lvl="1" eaLnBrk="1" hangingPunct="1">
              <a:lnSpc>
                <a:spcPct val="90000"/>
              </a:lnSpc>
            </a:pPr>
            <a:r>
              <a:rPr lang="en-US" smtClean="0"/>
              <a:t>Page number</a:t>
            </a:r>
          </a:p>
          <a:p>
            <a:pPr lvl="1" eaLnBrk="1" hangingPunct="1">
              <a:lnSpc>
                <a:spcPct val="90000"/>
              </a:lnSpc>
            </a:pPr>
            <a:endParaRPr lang="en-US" smtClean="0"/>
          </a:p>
          <a:p>
            <a:pPr eaLnBrk="1" hangingPunct="1">
              <a:lnSpc>
                <a:spcPct val="90000"/>
              </a:lnSpc>
              <a:buFontTx/>
              <a:buNone/>
            </a:pPr>
            <a:r>
              <a:rPr lang="en-US" sz="2800" smtClean="0">
                <a:latin typeface="American Typewriter" charset="0"/>
              </a:rPr>
              <a:t>Postgate (245) believes that flush toilets are quite unhygienic.</a:t>
            </a:r>
          </a:p>
          <a:p>
            <a:pPr eaLnBrk="1" hangingPunct="1">
              <a:lnSpc>
                <a:spcPct val="90000"/>
              </a:lnSpc>
              <a:buFontTx/>
              <a:buNone/>
            </a:pPr>
            <a:r>
              <a:rPr lang="en-US" sz="2800" smtClean="0">
                <a:latin typeface="American Typewriter" charset="0"/>
              </a:rPr>
              <a:t>As Postgate (245) says, ‘flush toilets are quite unhygienic devices’.</a:t>
            </a:r>
            <a:endParaRPr lang="en-US" smtClean="0">
              <a:latin typeface="American Typewriter"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mtClean="0"/>
              <a:t>Direct Quote Conventions</a:t>
            </a:r>
          </a:p>
        </p:txBody>
      </p:sp>
      <p:sp>
        <p:nvSpPr>
          <p:cNvPr id="30723" name="Rectangle 3"/>
          <p:cNvSpPr>
            <a:spLocks noGrp="1" noChangeArrowheads="1"/>
          </p:cNvSpPr>
          <p:nvPr>
            <p:ph type="body" idx="1"/>
          </p:nvPr>
        </p:nvSpPr>
        <p:spPr/>
        <p:txBody>
          <a:bodyPr/>
          <a:lstStyle/>
          <a:p>
            <a:pPr eaLnBrk="1" hangingPunct="1">
              <a:lnSpc>
                <a:spcPct val="90000"/>
              </a:lnSpc>
            </a:pPr>
            <a:r>
              <a:rPr lang="en-US" sz="2800" smtClean="0"/>
              <a:t>Use three dots … to show you have removed material from a quote</a:t>
            </a:r>
          </a:p>
          <a:p>
            <a:pPr eaLnBrk="1" hangingPunct="1">
              <a:lnSpc>
                <a:spcPct val="90000"/>
              </a:lnSpc>
              <a:buFontTx/>
              <a:buNone/>
            </a:pPr>
            <a:r>
              <a:rPr lang="en-US" sz="2800" smtClean="0"/>
              <a:t>Original:</a:t>
            </a:r>
            <a:r>
              <a:rPr lang="en-US" sz="2800" smtClean="0">
                <a:latin typeface="American Typewriter" charset="0"/>
              </a:rPr>
              <a:t> ‘The most useful way of making a world survey is to identify families of languages, preferably using criteria such as those worked out by myself in 1933, showing relationships by origin and development’ (Brook 98).</a:t>
            </a:r>
          </a:p>
          <a:p>
            <a:pPr eaLnBrk="1" hangingPunct="1">
              <a:lnSpc>
                <a:spcPct val="90000"/>
              </a:lnSpc>
              <a:buFontTx/>
              <a:buNone/>
            </a:pPr>
            <a:r>
              <a:rPr lang="en-US" sz="2800" smtClean="0"/>
              <a:t>Quote :</a:t>
            </a:r>
            <a:r>
              <a:rPr lang="en-US" sz="2800" smtClean="0">
                <a:latin typeface="American Typewriter" charset="0"/>
              </a:rPr>
              <a:t> ‘The most useful way of making a world survey is to identify families of languages … showing relationships by origin and development’ (Brook, 1978:98).</a:t>
            </a:r>
            <a:endParaRPr lang="en-US" sz="2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smtClean="0"/>
              <a:t>Single quotations marks</a:t>
            </a:r>
          </a:p>
        </p:txBody>
      </p:sp>
      <p:sp>
        <p:nvSpPr>
          <p:cNvPr id="59395" name="Rectangle 3"/>
          <p:cNvSpPr>
            <a:spLocks noGrp="1" noChangeArrowheads="1"/>
          </p:cNvSpPr>
          <p:nvPr>
            <p:ph type="body" idx="1"/>
          </p:nvPr>
        </p:nvSpPr>
        <p:spPr/>
        <p:txBody>
          <a:bodyPr/>
          <a:lstStyle/>
          <a:p>
            <a:pPr eaLnBrk="1" hangingPunct="1">
              <a:buFont typeface="Times" charset="0"/>
              <a:buNone/>
            </a:pPr>
            <a:r>
              <a:rPr lang="en-US" b="1" smtClean="0"/>
              <a:t>Single quotation marks</a:t>
            </a:r>
            <a:r>
              <a:rPr lang="en-US" smtClean="0"/>
              <a:t> are used when you’re referring to a quote within a quote.  In those instances, single quotation marks are placed around the </a:t>
            </a:r>
            <a:r>
              <a:rPr lang="en-US" b="1" smtClean="0"/>
              <a:t>innermost direct quote</a:t>
            </a:r>
            <a:r>
              <a:rPr lang="en-US" smtClean="0"/>
              <a:t>.  </a:t>
            </a:r>
          </a:p>
          <a:p>
            <a:pPr eaLnBrk="1" hangingPunct="1">
              <a:buFont typeface="Times" charset="0"/>
              <a:buNone/>
            </a:pPr>
            <a:r>
              <a:rPr lang="en-US" smtClean="0"/>
              <a:t>"John F. Kennedy said, 'Ask not what your country can do for you, ask what you can do for your country.'"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93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sz="4000" smtClean="0"/>
              <a:t>Incorporating the ideas of others</a:t>
            </a:r>
          </a:p>
        </p:txBody>
      </p:sp>
      <p:sp>
        <p:nvSpPr>
          <p:cNvPr id="51203" name="Rectangle 3"/>
          <p:cNvSpPr>
            <a:spLocks noGrp="1" noChangeArrowheads="1"/>
          </p:cNvSpPr>
          <p:nvPr>
            <p:ph type="body" idx="1"/>
          </p:nvPr>
        </p:nvSpPr>
        <p:spPr/>
        <p:txBody>
          <a:bodyPr/>
          <a:lstStyle/>
          <a:p>
            <a:pPr marL="609600" indent="-609600" eaLnBrk="1" hangingPunct="1"/>
            <a:r>
              <a:rPr lang="en-US" smtClean="0"/>
              <a:t>To weave the information you’ve gathered into your own writing you can:</a:t>
            </a:r>
          </a:p>
          <a:p>
            <a:pPr marL="609600" indent="-609600" eaLnBrk="1" hangingPunct="1"/>
            <a:endParaRPr lang="en-US" smtClean="0"/>
          </a:p>
          <a:p>
            <a:pPr marL="990600" lvl="1" indent="-533400" eaLnBrk="1" hangingPunct="1">
              <a:buFont typeface="Times" charset="0"/>
              <a:buAutoNum type="arabicPeriod"/>
            </a:pPr>
            <a:r>
              <a:rPr lang="en-US" smtClean="0"/>
              <a:t>Quote directly</a:t>
            </a:r>
          </a:p>
          <a:p>
            <a:pPr marL="990600" lvl="1" indent="-533400" eaLnBrk="1" hangingPunct="1">
              <a:buFont typeface="Times" charset="0"/>
              <a:buAutoNum type="arabicPeriod"/>
            </a:pPr>
            <a:r>
              <a:rPr lang="en-US" smtClean="0"/>
              <a:t>Paraphrase</a:t>
            </a:r>
          </a:p>
          <a:p>
            <a:pPr marL="990600" lvl="1" indent="-533400" eaLnBrk="1" hangingPunct="1">
              <a:buFont typeface="Times" charset="0"/>
              <a:buAutoNum type="arabicPeriod"/>
            </a:pPr>
            <a:r>
              <a:rPr lang="en-US" smtClean="0"/>
              <a:t>Summarize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0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mtClean="0"/>
              <a:t>A final reminder</a:t>
            </a:r>
          </a:p>
        </p:txBody>
      </p:sp>
      <p:sp>
        <p:nvSpPr>
          <p:cNvPr id="32771" name="Rectangle 3"/>
          <p:cNvSpPr>
            <a:spLocks noGrp="1" noChangeArrowheads="1"/>
          </p:cNvSpPr>
          <p:nvPr>
            <p:ph type="body" idx="1"/>
          </p:nvPr>
        </p:nvSpPr>
        <p:spPr/>
        <p:txBody>
          <a:bodyPr/>
          <a:lstStyle/>
          <a:p>
            <a:pPr eaLnBrk="1" hangingPunct="1"/>
            <a:r>
              <a:rPr lang="en-US" smtClean="0"/>
              <a:t>Whether you chose to quote directly or to paraphrase, remember this:</a:t>
            </a:r>
          </a:p>
          <a:p>
            <a:pPr eaLnBrk="1" hangingPunct="1"/>
            <a:endParaRPr lang="en-US" smtClean="0"/>
          </a:p>
          <a:p>
            <a:pPr eaLnBrk="1" hangingPunct="1"/>
            <a:r>
              <a:rPr lang="en-US" b="1" smtClean="0"/>
              <a:t>Whenever you put a quotation - direct or indirect - into a paragraph, the sentence in which it occurs must still remain grammatical</a:t>
            </a:r>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smtClean="0"/>
              <a:t>The Methods</a:t>
            </a:r>
          </a:p>
        </p:txBody>
      </p:sp>
      <p:sp>
        <p:nvSpPr>
          <p:cNvPr id="52227" name="Rectangle 3"/>
          <p:cNvSpPr>
            <a:spLocks noGrp="1" noChangeArrowheads="1"/>
          </p:cNvSpPr>
          <p:nvPr>
            <p:ph type="body" idx="1"/>
          </p:nvPr>
        </p:nvSpPr>
        <p:spPr/>
        <p:txBody>
          <a:bodyPr/>
          <a:lstStyle/>
          <a:p>
            <a:pPr eaLnBrk="1" hangingPunct="1">
              <a:lnSpc>
                <a:spcPct val="90000"/>
              </a:lnSpc>
            </a:pPr>
            <a:r>
              <a:rPr lang="en-US" b="1" smtClean="0"/>
              <a:t>Direct quoting</a:t>
            </a:r>
            <a:r>
              <a:rPr lang="en-US" smtClean="0"/>
              <a:t> involves adding the exact words, inside quotation marks, to your text</a:t>
            </a:r>
          </a:p>
          <a:p>
            <a:pPr eaLnBrk="1" hangingPunct="1">
              <a:lnSpc>
                <a:spcPct val="90000"/>
              </a:lnSpc>
            </a:pPr>
            <a:r>
              <a:rPr lang="en-US" b="1" smtClean="0"/>
              <a:t>Paraphrasing</a:t>
            </a:r>
            <a:r>
              <a:rPr lang="en-US" smtClean="0"/>
              <a:t>, or indirect quoting, involves rewriting the ideas in your own words</a:t>
            </a:r>
          </a:p>
          <a:p>
            <a:pPr eaLnBrk="1" hangingPunct="1">
              <a:lnSpc>
                <a:spcPct val="90000"/>
              </a:lnSpc>
            </a:pPr>
            <a:r>
              <a:rPr lang="en-US" b="1" smtClean="0"/>
              <a:t>Summarizing</a:t>
            </a:r>
            <a:r>
              <a:rPr lang="en-US" smtClean="0"/>
              <a:t> involves succinctly giving a synopsis of the main ideas in your own words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22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US" smtClean="0"/>
              <a:t>When to quote directly</a:t>
            </a:r>
          </a:p>
        </p:txBody>
      </p:sp>
      <p:sp>
        <p:nvSpPr>
          <p:cNvPr id="7171" name="Rectangle 3"/>
          <p:cNvSpPr>
            <a:spLocks noGrp="1" noChangeArrowheads="1"/>
          </p:cNvSpPr>
          <p:nvPr>
            <p:ph type="body" idx="1"/>
          </p:nvPr>
        </p:nvSpPr>
        <p:spPr/>
        <p:txBody>
          <a:bodyPr/>
          <a:lstStyle/>
          <a:p>
            <a:pPr eaLnBrk="1" hangingPunct="1">
              <a:lnSpc>
                <a:spcPct val="90000"/>
              </a:lnSpc>
            </a:pPr>
            <a:r>
              <a:rPr lang="en-US" smtClean="0"/>
              <a:t>Good writers only quote directly when the way a sentence or passage is worded is significant:</a:t>
            </a:r>
          </a:p>
          <a:p>
            <a:pPr lvl="1" eaLnBrk="1" hangingPunct="1">
              <a:lnSpc>
                <a:spcPct val="90000"/>
              </a:lnSpc>
            </a:pPr>
            <a:r>
              <a:rPr lang="en-US" smtClean="0"/>
              <a:t>According to Barton, “Five times out of ten, a student writer is better off paraphrasing or summarizing than quoting directly.”</a:t>
            </a:r>
          </a:p>
          <a:p>
            <a:pPr eaLnBrk="1" hangingPunct="1">
              <a:lnSpc>
                <a:spcPct val="90000"/>
              </a:lnSpc>
            </a:pPr>
            <a:r>
              <a:rPr lang="en-US" smtClean="0"/>
              <a:t>Don’t quote “plain” passages directly:</a:t>
            </a:r>
          </a:p>
          <a:p>
            <a:pPr lvl="1" eaLnBrk="1" hangingPunct="1">
              <a:lnSpc>
                <a:spcPct val="90000"/>
              </a:lnSpc>
            </a:pPr>
            <a:r>
              <a:rPr lang="en-US" smtClean="0"/>
              <a:t>Jordon writes, “There were five chemists present during the experiment.” </a:t>
            </a:r>
          </a:p>
          <a:p>
            <a:pPr eaLnBrk="1" hangingPunct="1">
              <a:lnSpc>
                <a:spcPct val="90000"/>
              </a:lnSpc>
            </a:pPr>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mtClean="0"/>
              <a:t>Stand alone quotations</a:t>
            </a:r>
          </a:p>
        </p:txBody>
      </p:sp>
      <p:sp>
        <p:nvSpPr>
          <p:cNvPr id="8195" name="Rectangle 3"/>
          <p:cNvSpPr>
            <a:spLocks noGrp="1" noChangeArrowheads="1"/>
          </p:cNvSpPr>
          <p:nvPr>
            <p:ph type="body" idx="1"/>
          </p:nvPr>
        </p:nvSpPr>
        <p:spPr/>
        <p:txBody>
          <a:bodyPr/>
          <a:lstStyle/>
          <a:p>
            <a:pPr eaLnBrk="1" hangingPunct="1">
              <a:lnSpc>
                <a:spcPct val="80000"/>
              </a:lnSpc>
            </a:pPr>
            <a:r>
              <a:rPr lang="en-US" sz="2400" smtClean="0"/>
              <a:t>Do not include a quotation in your document that “stands alone.” Use the ICE method:</a:t>
            </a:r>
          </a:p>
          <a:p>
            <a:pPr lvl="1" eaLnBrk="1" hangingPunct="1">
              <a:lnSpc>
                <a:spcPct val="80000"/>
              </a:lnSpc>
            </a:pPr>
            <a:r>
              <a:rPr lang="en-US" sz="2000" smtClean="0"/>
              <a:t>Introduce</a:t>
            </a:r>
          </a:p>
          <a:p>
            <a:pPr lvl="1" eaLnBrk="1" hangingPunct="1">
              <a:lnSpc>
                <a:spcPct val="80000"/>
              </a:lnSpc>
            </a:pPr>
            <a:r>
              <a:rPr lang="en-US" sz="2000" smtClean="0"/>
              <a:t>Cite</a:t>
            </a:r>
          </a:p>
          <a:p>
            <a:pPr lvl="1" eaLnBrk="1" hangingPunct="1">
              <a:lnSpc>
                <a:spcPct val="80000"/>
              </a:lnSpc>
            </a:pPr>
            <a:r>
              <a:rPr lang="en-US" sz="2000" smtClean="0"/>
              <a:t>Explain</a:t>
            </a:r>
          </a:p>
          <a:p>
            <a:pPr eaLnBrk="1" hangingPunct="1">
              <a:lnSpc>
                <a:spcPct val="80000"/>
              </a:lnSpc>
            </a:pPr>
            <a:r>
              <a:rPr lang="en-US" sz="2400" smtClean="0"/>
              <a:t>An “introduction” can be simple:</a:t>
            </a:r>
          </a:p>
          <a:p>
            <a:pPr lvl="1" eaLnBrk="1" hangingPunct="1">
              <a:lnSpc>
                <a:spcPct val="80000"/>
              </a:lnSpc>
            </a:pPr>
            <a:r>
              <a:rPr lang="en-US" sz="2000" smtClean="0"/>
              <a:t>Barton writes,</a:t>
            </a:r>
          </a:p>
          <a:p>
            <a:pPr eaLnBrk="1" hangingPunct="1">
              <a:lnSpc>
                <a:spcPct val="80000"/>
              </a:lnSpc>
            </a:pPr>
            <a:r>
              <a:rPr lang="en-US" sz="2400" smtClean="0"/>
              <a:t>Then the citation:</a:t>
            </a:r>
          </a:p>
          <a:p>
            <a:pPr lvl="1" eaLnBrk="1" hangingPunct="1">
              <a:lnSpc>
                <a:spcPct val="80000"/>
              </a:lnSpc>
            </a:pPr>
            <a:r>
              <a:rPr lang="en-US" sz="2000" smtClean="0"/>
              <a:t>“The ICE method is easy to remember.”  </a:t>
            </a:r>
          </a:p>
          <a:p>
            <a:pPr eaLnBrk="1" hangingPunct="1">
              <a:lnSpc>
                <a:spcPct val="80000"/>
              </a:lnSpc>
            </a:pPr>
            <a:r>
              <a:rPr lang="en-US" sz="2400" smtClean="0"/>
              <a:t>And the explanation, or justification for the quotation:</a:t>
            </a:r>
          </a:p>
          <a:p>
            <a:pPr lvl="1" eaLnBrk="1" hangingPunct="1">
              <a:lnSpc>
                <a:spcPct val="80000"/>
              </a:lnSpc>
            </a:pPr>
            <a:r>
              <a:rPr lang="en-US" sz="2000" smtClean="0"/>
              <a:t>Most students can remember what the letters in ICE stand for even years afterwards.</a:t>
            </a:r>
          </a:p>
          <a:p>
            <a:pPr eaLnBrk="1" hangingPunct="1">
              <a:lnSpc>
                <a:spcPct val="80000"/>
              </a:lnSpc>
            </a:pPr>
            <a:r>
              <a:rPr lang="en-US" sz="2400" smtClean="0"/>
              <a:t>Use quotations to support your points, not make them.</a:t>
            </a:r>
          </a:p>
          <a:p>
            <a:pPr eaLnBrk="1" hangingPunct="1">
              <a:lnSpc>
                <a:spcPct val="80000"/>
              </a:lnSpc>
            </a:pPr>
            <a:endParaRPr lang="en-US" sz="24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smtClean="0"/>
              <a:t>Block quotes</a:t>
            </a:r>
          </a:p>
        </p:txBody>
      </p:sp>
      <p:sp>
        <p:nvSpPr>
          <p:cNvPr id="9219" name="Rectangle 3"/>
          <p:cNvSpPr>
            <a:spLocks noGrp="1" noChangeArrowheads="1"/>
          </p:cNvSpPr>
          <p:nvPr>
            <p:ph type="body" idx="1"/>
          </p:nvPr>
        </p:nvSpPr>
        <p:spPr/>
        <p:txBody>
          <a:bodyPr/>
          <a:lstStyle/>
          <a:p>
            <a:pPr eaLnBrk="1" hangingPunct="1">
              <a:lnSpc>
                <a:spcPct val="90000"/>
              </a:lnSpc>
            </a:pPr>
            <a:r>
              <a:rPr lang="en-US" smtClean="0"/>
              <a:t>If the quotation is </a:t>
            </a:r>
            <a:r>
              <a:rPr lang="en-US" i="1" smtClean="0"/>
              <a:t>longer than three lines</a:t>
            </a:r>
            <a:r>
              <a:rPr lang="en-US" smtClean="0"/>
              <a:t>, it must be set apart in a block quote (indented, single-spaced, italicized with NO quotation marks)</a:t>
            </a:r>
          </a:p>
          <a:p>
            <a:pPr eaLnBrk="1" hangingPunct="1">
              <a:lnSpc>
                <a:spcPct val="90000"/>
              </a:lnSpc>
            </a:pPr>
            <a:r>
              <a:rPr lang="en-US" smtClean="0"/>
              <a:t>Professors usually don’t appreciate lots of block quotes and assume that the student used them out of sheer laziness</a:t>
            </a:r>
          </a:p>
          <a:p>
            <a:pPr eaLnBrk="1" hangingPunct="1">
              <a:lnSpc>
                <a:spcPct val="90000"/>
              </a:lnSpc>
            </a:pPr>
            <a:r>
              <a:rPr lang="en-US" smtClean="0"/>
              <a:t>Use long quotations sparingly – you are better off paraphrasing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sz="4000" smtClean="0"/>
              <a:t>Incorporating direct quotations</a:t>
            </a:r>
          </a:p>
        </p:txBody>
      </p:sp>
      <p:sp>
        <p:nvSpPr>
          <p:cNvPr id="10243" name="Rectangle 3"/>
          <p:cNvSpPr>
            <a:spLocks noGrp="1" noChangeArrowheads="1"/>
          </p:cNvSpPr>
          <p:nvPr>
            <p:ph type="body" idx="1"/>
          </p:nvPr>
        </p:nvSpPr>
        <p:spPr/>
        <p:txBody>
          <a:bodyPr/>
          <a:lstStyle/>
          <a:p>
            <a:pPr eaLnBrk="1" hangingPunct="1"/>
            <a:r>
              <a:rPr lang="en-US" smtClean="0"/>
              <a:t>To incorporate direct quotations into your text use introductory phrases</a:t>
            </a:r>
          </a:p>
          <a:p>
            <a:pPr eaLnBrk="1" hangingPunct="1"/>
            <a:endParaRPr lang="en-US" smtClean="0"/>
          </a:p>
          <a:p>
            <a:pPr lvl="1" eaLnBrk="1" hangingPunct="1"/>
            <a:r>
              <a:rPr lang="en-US" smtClean="0"/>
              <a:t>According to…</a:t>
            </a:r>
          </a:p>
          <a:p>
            <a:pPr lvl="1" eaLnBrk="1" hangingPunct="1"/>
            <a:r>
              <a:rPr lang="en-US" smtClean="0"/>
              <a:t>A study by […] has shown that…</a:t>
            </a:r>
          </a:p>
          <a:p>
            <a:pPr lvl="1" eaLnBrk="1" hangingPunct="1"/>
            <a:r>
              <a:rPr lang="en-US" smtClean="0"/>
              <a:t>Numerous studies […] indicate that…</a:t>
            </a:r>
          </a:p>
          <a:p>
            <a:pPr lvl="1" eaLnBrk="1" hangingPunct="1"/>
            <a:r>
              <a:rPr lang="en-US" smtClean="0"/>
              <a:t>In a now-famous study, [X] noted that…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smtClean="0"/>
              <a:t>Sample introductory phrases</a:t>
            </a:r>
          </a:p>
        </p:txBody>
      </p:sp>
      <p:sp>
        <p:nvSpPr>
          <p:cNvPr id="11267" name="Rectangle 3"/>
          <p:cNvSpPr>
            <a:spLocks noGrp="1" noChangeArrowheads="1"/>
          </p:cNvSpPr>
          <p:nvPr>
            <p:ph type="body" sz="half" idx="1"/>
          </p:nvPr>
        </p:nvSpPr>
        <p:spPr/>
        <p:txBody>
          <a:bodyPr/>
          <a:lstStyle/>
          <a:p>
            <a:pPr eaLnBrk="1" hangingPunct="1"/>
            <a:r>
              <a:rPr lang="en-US" smtClean="0"/>
              <a:t>Smith points out…</a:t>
            </a:r>
          </a:p>
          <a:p>
            <a:pPr eaLnBrk="1" hangingPunct="1"/>
            <a:r>
              <a:rPr lang="en-US" smtClean="0"/>
              <a:t>Smith reports…</a:t>
            </a:r>
          </a:p>
          <a:p>
            <a:pPr eaLnBrk="1" hangingPunct="1"/>
            <a:r>
              <a:rPr lang="en-US" smtClean="0"/>
              <a:t>Smith notes…</a:t>
            </a:r>
          </a:p>
          <a:p>
            <a:pPr eaLnBrk="1" hangingPunct="1"/>
            <a:r>
              <a:rPr lang="en-US" smtClean="0"/>
              <a:t>Smith observes…</a:t>
            </a:r>
          </a:p>
          <a:p>
            <a:pPr eaLnBrk="1" hangingPunct="1"/>
            <a:r>
              <a:rPr lang="en-US" smtClean="0"/>
              <a:t>Smith concludes…</a:t>
            </a:r>
          </a:p>
        </p:txBody>
      </p:sp>
      <p:sp>
        <p:nvSpPr>
          <p:cNvPr id="11268" name="Rectangle 4"/>
          <p:cNvSpPr>
            <a:spLocks noGrp="1" noChangeArrowheads="1"/>
          </p:cNvSpPr>
          <p:nvPr>
            <p:ph type="body" sz="half" idx="2"/>
          </p:nvPr>
        </p:nvSpPr>
        <p:spPr/>
        <p:txBody>
          <a:bodyPr/>
          <a:lstStyle/>
          <a:p>
            <a:pPr eaLnBrk="1" hangingPunct="1"/>
            <a:r>
              <a:rPr lang="en-US" smtClean="0"/>
              <a:t>Smith recognises…</a:t>
            </a:r>
          </a:p>
          <a:p>
            <a:pPr eaLnBrk="1" hangingPunct="1"/>
            <a:r>
              <a:rPr lang="en-US" smtClean="0"/>
              <a:t>According to Smith…</a:t>
            </a:r>
          </a:p>
          <a:p>
            <a:pPr eaLnBrk="1" hangingPunct="1"/>
            <a:r>
              <a:rPr lang="en-US" smtClean="0"/>
              <a:t>To quote Smith…</a:t>
            </a:r>
          </a:p>
          <a:p>
            <a:pPr eaLnBrk="1" hangingPunct="1"/>
            <a:r>
              <a:rPr lang="en-US" smtClean="0"/>
              <a:t>As Smith has indicated…</a:t>
            </a:r>
          </a:p>
          <a:p>
            <a:pPr eaLnBrk="1" hangingPunct="1"/>
            <a:r>
              <a:rPr lang="en-US" smtClean="0"/>
              <a:t>Smith defines … as…</a:t>
            </a:r>
          </a:p>
        </p:txBody>
      </p:sp>
      <p:sp>
        <p:nvSpPr>
          <p:cNvPr id="12293" name="Text Box 5"/>
          <p:cNvSpPr txBox="1">
            <a:spLocks noChangeArrowheads="1"/>
          </p:cNvSpPr>
          <p:nvPr/>
        </p:nvSpPr>
        <p:spPr bwMode="auto">
          <a:xfrm>
            <a:off x="457200" y="5105400"/>
            <a:ext cx="7924800" cy="946150"/>
          </a:xfrm>
          <a:prstGeom prst="rect">
            <a:avLst/>
          </a:prstGeom>
          <a:noFill/>
          <a:ln w="9525">
            <a:noFill/>
            <a:miter lim="800000"/>
            <a:headEnd/>
            <a:tailEnd/>
          </a:ln>
        </p:spPr>
        <p:txBody>
          <a:bodyPr>
            <a:spAutoFit/>
          </a:bodyPr>
          <a:lstStyle/>
          <a:p>
            <a:r>
              <a:rPr lang="en-US" sz="2800"/>
              <a:t>Be sure the direct quote does not interrupt the flow of your sentence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Lst>
  </p:timing>
</p:sld>
</file>

<file path=ppt/theme/theme1.xml><?xml version="1.0" encoding="utf-8"?>
<a:theme xmlns:a="http://schemas.openxmlformats.org/drawingml/2006/main" name="Candybar">
  <a:themeElements>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fontScheme name="Candybar">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Candybar 1">
        <a:dk1>
          <a:srgbClr val="000000"/>
        </a:dk1>
        <a:lt1>
          <a:srgbClr val="FFFFFF"/>
        </a:lt1>
        <a:dk2>
          <a:srgbClr val="003366"/>
        </a:dk2>
        <a:lt2>
          <a:srgbClr val="AAAAAA"/>
        </a:lt2>
        <a:accent1>
          <a:srgbClr val="EEEEEE"/>
        </a:accent1>
        <a:accent2>
          <a:srgbClr val="003366"/>
        </a:accent2>
        <a:accent3>
          <a:srgbClr val="FFFFFF"/>
        </a:accent3>
        <a:accent4>
          <a:srgbClr val="000000"/>
        </a:accent4>
        <a:accent5>
          <a:srgbClr val="F5F5F5"/>
        </a:accent5>
        <a:accent6>
          <a:srgbClr val="002D5C"/>
        </a:accent6>
        <a:hlink>
          <a:srgbClr val="5B87F2"/>
        </a:hlink>
        <a:folHlink>
          <a:srgbClr val="ED181E"/>
        </a:folHlink>
      </a:clrScheme>
      <a:clrMap bg1="lt1" tx1="dk1" bg2="lt2" tx2="dk2" accent1="accent1" accent2="accent2" accent3="accent3" accent4="accent4" accent5="accent5" accent6="accent6" hlink="hlink" folHlink="folHlink"/>
    </a:extraClrScheme>
    <a:extraClrScheme>
      <a:clrScheme name="Candybar 2">
        <a:dk1>
          <a:srgbClr val="000000"/>
        </a:dk1>
        <a:lt1>
          <a:srgbClr val="FFFFFF"/>
        </a:lt1>
        <a:dk2>
          <a:srgbClr val="FFFFFF"/>
        </a:dk2>
        <a:lt2>
          <a:srgbClr val="888888"/>
        </a:lt2>
        <a:accent1>
          <a:srgbClr val="BAD41A"/>
        </a:accent1>
        <a:accent2>
          <a:srgbClr val="8154D1"/>
        </a:accent2>
        <a:accent3>
          <a:srgbClr val="FFFFFF"/>
        </a:accent3>
        <a:accent4>
          <a:srgbClr val="000000"/>
        </a:accent4>
        <a:accent5>
          <a:srgbClr val="D9E6AB"/>
        </a:accent5>
        <a:accent6>
          <a:srgbClr val="744BBD"/>
        </a:accent6>
        <a:hlink>
          <a:srgbClr val="5DA31E"/>
        </a:hlink>
        <a:folHlink>
          <a:srgbClr val="FFCC18"/>
        </a:folHlink>
      </a:clrScheme>
      <a:clrMap bg1="lt1" tx1="dk1" bg2="lt2" tx2="dk2" accent1="accent1" accent2="accent2" accent3="accent3" accent4="accent4" accent5="accent5" accent6="accent6" hlink="hlink" folHlink="folHlink"/>
    </a:extraClrScheme>
    <a:extraClrScheme>
      <a:clrScheme name="Candybar 3">
        <a:dk1>
          <a:srgbClr val="000000"/>
        </a:dk1>
        <a:lt1>
          <a:srgbClr val="FFFFFF"/>
        </a:lt1>
        <a:dk2>
          <a:srgbClr val="FFFFFF"/>
        </a:dk2>
        <a:lt2>
          <a:srgbClr val="000000"/>
        </a:lt2>
        <a:accent1>
          <a:srgbClr val="5B87F2"/>
        </a:accent1>
        <a:accent2>
          <a:srgbClr val="555555"/>
        </a:accent2>
        <a:accent3>
          <a:srgbClr val="FFFFFF"/>
        </a:accent3>
        <a:accent4>
          <a:srgbClr val="000000"/>
        </a:accent4>
        <a:accent5>
          <a:srgbClr val="B5C3F7"/>
        </a:accent5>
        <a:accent6>
          <a:srgbClr val="4C4C4C"/>
        </a:accent6>
        <a:hlink>
          <a:srgbClr val="5DA31E"/>
        </a:hlink>
        <a:folHlink>
          <a:srgbClr val="BAD41A"/>
        </a:folHlink>
      </a:clrScheme>
      <a:clrMap bg1="lt1" tx1="dk1" bg2="lt2" tx2="dk2" accent1="accent1" accent2="accent2" accent3="accent3" accent4="accent4" accent5="accent5" accent6="accent6" hlink="hlink" folHlink="folHlink"/>
    </a:extraClrScheme>
    <a:extraClrScheme>
      <a:clrScheme name="Candybar 4">
        <a:dk1>
          <a:srgbClr val="000000"/>
        </a:dk1>
        <a:lt1>
          <a:srgbClr val="FFFFFF"/>
        </a:lt1>
        <a:dk2>
          <a:srgbClr val="FFFFFF"/>
        </a:dk2>
        <a:lt2>
          <a:srgbClr val="000000"/>
        </a:lt2>
        <a:accent1>
          <a:srgbClr val="FFA8A8"/>
        </a:accent1>
        <a:accent2>
          <a:srgbClr val="FFCC18"/>
        </a:accent2>
        <a:accent3>
          <a:srgbClr val="FFFFFF"/>
        </a:accent3>
        <a:accent4>
          <a:srgbClr val="000000"/>
        </a:accent4>
        <a:accent5>
          <a:srgbClr val="FFD1D1"/>
        </a:accent5>
        <a:accent6>
          <a:srgbClr val="E7B915"/>
        </a:accent6>
        <a:hlink>
          <a:srgbClr val="6876E7"/>
        </a:hlink>
        <a:folHlink>
          <a:srgbClr val="ED181E"/>
        </a:folHlink>
      </a:clrScheme>
      <a:clrMap bg1="lt1" tx1="dk1" bg2="lt2" tx2="dk2" accent1="accent1" accent2="accent2" accent3="accent3" accent4="accent4" accent5="accent5" accent6="accent6" hlink="hlink" folHlink="folHlink"/>
    </a:extraClrScheme>
    <a:extraClrScheme>
      <a:clrScheme name="Candybar 5">
        <a:dk1>
          <a:srgbClr val="000000"/>
        </a:dk1>
        <a:lt1>
          <a:srgbClr val="FFFFFF"/>
        </a:lt1>
        <a:dk2>
          <a:srgbClr val="FFFFFF"/>
        </a:dk2>
        <a:lt2>
          <a:srgbClr val="000000"/>
        </a:lt2>
        <a:accent1>
          <a:srgbClr val="E6E658"/>
        </a:accent1>
        <a:accent2>
          <a:srgbClr val="8CBC1C"/>
        </a:accent2>
        <a:accent3>
          <a:srgbClr val="FFFFFF"/>
        </a:accent3>
        <a:accent4>
          <a:srgbClr val="000000"/>
        </a:accent4>
        <a:accent5>
          <a:srgbClr val="F0F0B4"/>
        </a:accent5>
        <a:accent6>
          <a:srgbClr val="7EAA18"/>
        </a:accent6>
        <a:hlink>
          <a:srgbClr val="6876E7"/>
        </a:hlink>
        <a:folHlink>
          <a:srgbClr val="5FBD71"/>
        </a:folHlink>
      </a:clrScheme>
      <a:clrMap bg1="lt1" tx1="dk1" bg2="lt2" tx2="dk2" accent1="accent1" accent2="accent2" accent3="accent3" accent4="accent4" accent5="accent5" accent6="accent6" hlink="hlink" folHlink="folHlink"/>
    </a:extraClrScheme>
    <a:extraClrScheme>
      <a:clrScheme name="Candybar 6">
        <a:dk1>
          <a:srgbClr val="000000"/>
        </a:dk1>
        <a:lt1>
          <a:srgbClr val="FFFFFF"/>
        </a:lt1>
        <a:dk2>
          <a:srgbClr val="EBE3F8"/>
        </a:dk2>
        <a:lt2>
          <a:srgbClr val="000000"/>
        </a:lt2>
        <a:accent1>
          <a:srgbClr val="5918BB"/>
        </a:accent1>
        <a:accent2>
          <a:srgbClr val="8154D1"/>
        </a:accent2>
        <a:accent3>
          <a:srgbClr val="FFFFFF"/>
        </a:accent3>
        <a:accent4>
          <a:srgbClr val="000000"/>
        </a:accent4>
        <a:accent5>
          <a:srgbClr val="B5ABDA"/>
        </a:accent5>
        <a:accent6>
          <a:srgbClr val="744BBD"/>
        </a:accent6>
        <a:hlink>
          <a:srgbClr val="DC54AD"/>
        </a:hlink>
        <a:folHlink>
          <a:srgbClr val="BAD41A"/>
        </a:folHlink>
      </a:clrScheme>
      <a:clrMap bg1="lt1" tx1="dk1" bg2="lt2" tx2="dk2" accent1="accent1" accent2="accent2" accent3="accent3" accent4="accent4" accent5="accent5" accent6="accent6" hlink="hlink" folHlink="folHlink"/>
    </a:extraClrScheme>
    <a:extraClrScheme>
      <a:clrScheme name="Candybar 7">
        <a:dk1>
          <a:srgbClr val="000000"/>
        </a:dk1>
        <a:lt1>
          <a:srgbClr val="FFFFFF"/>
        </a:lt1>
        <a:dk2>
          <a:srgbClr val="EBE3F8"/>
        </a:dk2>
        <a:lt2>
          <a:srgbClr val="000000"/>
        </a:lt2>
        <a:accent1>
          <a:srgbClr val="FF7518"/>
        </a:accent1>
        <a:accent2>
          <a:srgbClr val="888888"/>
        </a:accent2>
        <a:accent3>
          <a:srgbClr val="FFFFFF"/>
        </a:accent3>
        <a:accent4>
          <a:srgbClr val="000000"/>
        </a:accent4>
        <a:accent5>
          <a:srgbClr val="FFBDAB"/>
        </a:accent5>
        <a:accent6>
          <a:srgbClr val="7B7B7B"/>
        </a:accent6>
        <a:hlink>
          <a:srgbClr val="8CBC1C"/>
        </a:hlink>
        <a:folHlink>
          <a:srgbClr val="FFCC1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Missy Know It All:Applications:Microsoft Office X:Templates:Presentations:Designs:Candybar</Template>
  <TotalTime>449</TotalTime>
  <Words>1427</Words>
  <Application>Microsoft Office PowerPoint</Application>
  <PresentationFormat>On-screen Show (4:3)</PresentationFormat>
  <Paragraphs>161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Candybar</vt:lpstr>
      <vt:lpstr>Quoting, Paraphrasing, &amp; Summarizing </vt:lpstr>
      <vt:lpstr>Using others’ ideas</vt:lpstr>
      <vt:lpstr>Incorporating the ideas of others</vt:lpstr>
      <vt:lpstr>The Methods</vt:lpstr>
      <vt:lpstr>When to quote directly</vt:lpstr>
      <vt:lpstr>Stand alone quotations</vt:lpstr>
      <vt:lpstr>Block quotes</vt:lpstr>
      <vt:lpstr>Incorporating direct quotations</vt:lpstr>
      <vt:lpstr>Sample introductory phrases</vt:lpstr>
      <vt:lpstr>Warning</vt:lpstr>
      <vt:lpstr>Paraphrasing</vt:lpstr>
      <vt:lpstr>Paraphrasing Guidelines</vt:lpstr>
      <vt:lpstr>Paraphrasing Tips</vt:lpstr>
      <vt:lpstr>Change vocabulary</vt:lpstr>
      <vt:lpstr>Change word category</vt:lpstr>
      <vt:lpstr>Synthesis</vt:lpstr>
      <vt:lpstr>Summarizing</vt:lpstr>
      <vt:lpstr>Culture Shock</vt:lpstr>
      <vt:lpstr>Summary:</vt:lpstr>
      <vt:lpstr>Referring to your sources</vt:lpstr>
      <vt:lpstr>Acknowledging your sources</vt:lpstr>
      <vt:lpstr>What is a parenthetical citation or reference?</vt:lpstr>
      <vt:lpstr>Why use them?</vt:lpstr>
      <vt:lpstr>Which of these need references?</vt:lpstr>
      <vt:lpstr>Putting a quotation into your essay</vt:lpstr>
      <vt:lpstr>Parenthetical citation when the author is not mentioned in your text</vt:lpstr>
      <vt:lpstr>Parenthetical citation when the author is mentioned in your text</vt:lpstr>
      <vt:lpstr>Direct Quote Conventions</vt:lpstr>
      <vt:lpstr>Single quotations marks</vt:lpstr>
      <vt:lpstr>A final reminder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Quoting Skills</dc:title>
  <dc:creator>Enda P Guinan</dc:creator>
  <cp:lastModifiedBy>Bakri</cp:lastModifiedBy>
  <cp:revision>54</cp:revision>
  <dcterms:created xsi:type="dcterms:W3CDTF">2003-06-23T21:09:47Z</dcterms:created>
  <dcterms:modified xsi:type="dcterms:W3CDTF">2013-01-15T05:09:27Z</dcterms:modified>
</cp:coreProperties>
</file>